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  <p:sldMasterId id="2147483678" r:id="rId2"/>
  </p:sldMasterIdLst>
  <p:notesMasterIdLst>
    <p:notesMasterId r:id="rId28"/>
  </p:notesMasterIdLst>
  <p:sldIdLst>
    <p:sldId id="256" r:id="rId3"/>
    <p:sldId id="257" r:id="rId4"/>
    <p:sldId id="258" r:id="rId5"/>
    <p:sldId id="264" r:id="rId6"/>
    <p:sldId id="268" r:id="rId7"/>
    <p:sldId id="271" r:id="rId8"/>
    <p:sldId id="274" r:id="rId9"/>
    <p:sldId id="272" r:id="rId10"/>
    <p:sldId id="273" r:id="rId11"/>
    <p:sldId id="275" r:id="rId12"/>
    <p:sldId id="270" r:id="rId13"/>
    <p:sldId id="276" r:id="rId14"/>
    <p:sldId id="280" r:id="rId15"/>
    <p:sldId id="283" r:id="rId16"/>
    <p:sldId id="269" r:id="rId17"/>
    <p:sldId id="277" r:id="rId18"/>
    <p:sldId id="278" r:id="rId19"/>
    <p:sldId id="279" r:id="rId20"/>
    <p:sldId id="281" r:id="rId21"/>
    <p:sldId id="282" r:id="rId22"/>
    <p:sldId id="284" r:id="rId23"/>
    <p:sldId id="285" r:id="rId24"/>
    <p:sldId id="267" r:id="rId25"/>
    <p:sldId id="265" r:id="rId26"/>
    <p:sldId id="266" r:id="rId27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68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1408" y="6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5" d="100"/>
          <a:sy n="55" d="100"/>
        </p:scale>
        <p:origin x="-2904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B62EF7-C4EA-4AB1-8919-836C203F420E}" type="datetimeFigureOut">
              <a:rPr lang="ko-KR" altLang="en-US" smtClean="0"/>
              <a:t>2023-08-08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C9B566-F2EA-4529-A47E-35D6AF282D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94626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9150052" cy="30468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부제목 2"/>
          <p:cNvSpPr>
            <a:spLocks noGrp="1"/>
          </p:cNvSpPr>
          <p:nvPr>
            <p:ph type="subTitle" idx="1" hasCustomPrompt="1"/>
          </p:nvPr>
        </p:nvSpPr>
        <p:spPr>
          <a:xfrm>
            <a:off x="395536" y="4293096"/>
            <a:ext cx="8352928" cy="850344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 u="none" baseline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소단원 및 부제목</a:t>
            </a:r>
            <a:endParaRPr lang="en-US" altLang="ko-KR" smtClean="0"/>
          </a:p>
        </p:txBody>
      </p:sp>
      <p:sp>
        <p:nvSpPr>
          <p:cNvPr id="36" name="제목 1"/>
          <p:cNvSpPr txBox="1">
            <a:spLocks/>
          </p:cNvSpPr>
          <p:nvPr/>
        </p:nvSpPr>
        <p:spPr>
          <a:xfrm>
            <a:off x="-6052" y="1"/>
            <a:ext cx="9150052" cy="3046842"/>
          </a:xfrm>
          <a:prstGeom prst="rect">
            <a:avLst/>
          </a:prstGeom>
          <a:gradFill>
            <a:gsLst>
              <a:gs pos="100000">
                <a:schemeClr val="bg1"/>
              </a:gs>
              <a:gs pos="0">
                <a:schemeClr val="bg1">
                  <a:alpha val="0"/>
                </a:schemeClr>
              </a:gs>
            </a:gsLst>
            <a:lin ang="5400000" scaled="0"/>
          </a:gra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3600" b="1" kern="1200" cap="all" spc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HY견고딕" pitchFamily="18" charset="-127"/>
                <a:ea typeface="HY견고딕" pitchFamily="18" charset="-127"/>
                <a:cs typeface="+mj-cs"/>
              </a:defRPr>
            </a:lvl1pPr>
          </a:lstStyle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ctrTitle" hasCustomPrompt="1"/>
          </p:nvPr>
        </p:nvSpPr>
        <p:spPr>
          <a:xfrm>
            <a:off x="-11906" y="973852"/>
            <a:ext cx="9144000" cy="3024336"/>
          </a:xfrm>
          <a:gradFill>
            <a:gsLst>
              <a:gs pos="100000">
                <a:schemeClr val="bg1">
                  <a:alpha val="79000"/>
                </a:schemeClr>
              </a:gs>
              <a:gs pos="0">
                <a:schemeClr val="bg1">
                  <a:alpha val="0"/>
                </a:schemeClr>
              </a:gs>
            </a:gsLst>
            <a:lin ang="5400000" scaled="0"/>
          </a:gradFill>
        </p:spPr>
        <p:txBody>
          <a:bodyPr wrap="none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1" cap="all" spc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defRPr>
            </a:lvl1pPr>
          </a:lstStyle>
          <a:p>
            <a:r>
              <a:rPr lang="en-US" altLang="ko-KR" smtClean="0"/>
              <a:t> </a:t>
            </a:r>
            <a:r>
              <a:rPr lang="ko-KR" altLang="en-US" smtClean="0"/>
              <a:t>마스터 제목 스타일 편집</a:t>
            </a:r>
            <a:endParaRPr lang="ko-KR" alt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399976" y="5628704"/>
            <a:ext cx="8280920" cy="720080"/>
          </a:xfrm>
          <a:prstGeom prst="rect">
            <a:avLst/>
          </a:prstGeom>
          <a:gradFill>
            <a:gsLst>
              <a:gs pos="100000">
                <a:schemeClr val="bg1"/>
              </a:gs>
              <a:gs pos="0">
                <a:schemeClr val="bg1">
                  <a:alpha val="0"/>
                </a:schemeClr>
              </a:gs>
            </a:gsLst>
            <a:lin ang="5400000" scaled="0"/>
          </a:gradFill>
        </p:spPr>
        <p:txBody>
          <a:bodyPr vert="horz" wrap="none" lIns="91440" tIns="45720" rIns="91440" bIns="45720" rtlCol="0" anchor="ctr">
            <a:noAutofit/>
          </a:bodyPr>
          <a:lstStyle/>
          <a:p>
            <a:pPr algn="ctr"/>
            <a:r>
              <a:rPr lang="ko-KR" altLang="en-US" sz="1400" u="sng" dirty="0" smtClean="0">
                <a:solidFill>
                  <a:schemeClr val="bg1">
                    <a:lumMod val="50000"/>
                  </a:schemeClr>
                </a:solidFill>
                <a:latin typeface="HY견고딕" pitchFamily="18" charset="-127"/>
                <a:ea typeface="HY견고딕" pitchFamily="18" charset="-127"/>
              </a:rPr>
              <a:t>㈜</a:t>
            </a:r>
            <a:r>
              <a:rPr lang="ko-KR" altLang="en-US" sz="1400" u="sng" dirty="0" err="1" smtClean="0">
                <a:solidFill>
                  <a:schemeClr val="bg1">
                    <a:lumMod val="50000"/>
                  </a:schemeClr>
                </a:solidFill>
                <a:latin typeface="HY견고딕" pitchFamily="18" charset="-127"/>
                <a:ea typeface="HY견고딕" pitchFamily="18" charset="-127"/>
              </a:rPr>
              <a:t>바인드소프트</a:t>
            </a:r>
            <a:endParaRPr lang="ko-KR" altLang="en-US" sz="1400" u="sng" dirty="0" smtClean="0">
              <a:solidFill>
                <a:schemeClr val="bg1">
                  <a:lumMod val="50000"/>
                </a:schemeClr>
              </a:solidFill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2360" y="-234125"/>
            <a:ext cx="1224136" cy="1207976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3848" y="5517232"/>
            <a:ext cx="648072" cy="639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679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049"/>
          <a:stretch/>
        </p:blipFill>
        <p:spPr>
          <a:xfrm>
            <a:off x="-73479" y="638430"/>
            <a:ext cx="9290957" cy="5717921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191986"/>
            <a:ext cx="7886700" cy="498497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19" name="Title Placeholder 1"/>
          <p:cNvSpPr>
            <a:spLocks noGrp="1"/>
          </p:cNvSpPr>
          <p:nvPr>
            <p:ph type="title"/>
          </p:nvPr>
        </p:nvSpPr>
        <p:spPr>
          <a:xfrm>
            <a:off x="1867437" y="256581"/>
            <a:ext cx="6570148" cy="3818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400" b="1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pic>
        <p:nvPicPr>
          <p:cNvPr id="5" name="그림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049"/>
          <a:stretch/>
        </p:blipFill>
        <p:spPr>
          <a:xfrm>
            <a:off x="-73479" y="638430"/>
            <a:ext cx="9290957" cy="5717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0816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 txBox="1">
            <a:spLocks/>
          </p:cNvSpPr>
          <p:nvPr/>
        </p:nvSpPr>
        <p:spPr>
          <a:xfrm>
            <a:off x="277585" y="626158"/>
            <a:ext cx="1371600" cy="8980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>
                <a:solidFill>
                  <a:schemeClr val="bg1"/>
                </a:solidFill>
                <a:latin typeface="+mn-ea"/>
                <a:ea typeface="+mn-ea"/>
              </a:rPr>
              <a:t>01-1</a:t>
            </a:r>
            <a:endParaRPr lang="en-US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3" name="Title 1"/>
          <p:cNvSpPr txBox="1">
            <a:spLocks/>
          </p:cNvSpPr>
          <p:nvPr userDrawn="1"/>
        </p:nvSpPr>
        <p:spPr>
          <a:xfrm>
            <a:off x="277585" y="626158"/>
            <a:ext cx="1371600" cy="8980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>
                <a:solidFill>
                  <a:schemeClr val="bg1"/>
                </a:solidFill>
                <a:latin typeface="+mn-ea"/>
                <a:ea typeface="+mn-ea"/>
              </a:rPr>
              <a:t>01-1</a:t>
            </a:r>
            <a:endParaRPr lang="en-US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722820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29"/>
          <p:cNvGrpSpPr/>
          <p:nvPr/>
        </p:nvGrpSpPr>
        <p:grpSpPr>
          <a:xfrm>
            <a:off x="357158" y="4357694"/>
            <a:ext cx="8072494" cy="71438"/>
            <a:chOff x="357158" y="4357694"/>
            <a:chExt cx="8072494" cy="71438"/>
          </a:xfrm>
        </p:grpSpPr>
        <p:pic>
          <p:nvPicPr>
            <p:cNvPr id="10" name="Picture 4"/>
            <p:cNvPicPr>
              <a:picLocks noChangeAspect="1" noChangeArrowheads="1"/>
            </p:cNvPicPr>
            <p:nvPr/>
          </p:nvPicPr>
          <p:blipFill>
            <a:blip r:embed="rId2" cstate="print"/>
            <a:srcRect r="7467" b="3225"/>
            <a:stretch>
              <a:fillRect/>
            </a:stretch>
          </p:blipFill>
          <p:spPr bwMode="auto">
            <a:xfrm>
              <a:off x="357158" y="4357694"/>
              <a:ext cx="1301694" cy="71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2" name="Picture 4"/>
            <p:cNvPicPr>
              <a:picLocks noChangeAspect="1" noChangeArrowheads="1"/>
            </p:cNvPicPr>
            <p:nvPr/>
          </p:nvPicPr>
          <p:blipFill>
            <a:blip r:embed="rId2" cstate="print"/>
            <a:srcRect l="24351" r="7467" b="3225"/>
            <a:stretch>
              <a:fillRect/>
            </a:stretch>
          </p:blipFill>
          <p:spPr bwMode="auto">
            <a:xfrm>
              <a:off x="1658852" y="4357694"/>
              <a:ext cx="959143" cy="71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3" name="Picture 4"/>
            <p:cNvPicPr>
              <a:picLocks noChangeAspect="1" noChangeArrowheads="1"/>
            </p:cNvPicPr>
            <p:nvPr/>
          </p:nvPicPr>
          <p:blipFill>
            <a:blip r:embed="rId2" cstate="print"/>
            <a:srcRect l="24351" r="7467" b="3225"/>
            <a:stretch>
              <a:fillRect/>
            </a:stretch>
          </p:blipFill>
          <p:spPr bwMode="auto">
            <a:xfrm>
              <a:off x="2617995" y="4357694"/>
              <a:ext cx="959143" cy="71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4" name="Picture 4"/>
            <p:cNvPicPr>
              <a:picLocks noChangeAspect="1" noChangeArrowheads="1"/>
            </p:cNvPicPr>
            <p:nvPr/>
          </p:nvPicPr>
          <p:blipFill>
            <a:blip r:embed="rId2" cstate="print"/>
            <a:srcRect l="24351" r="7467" b="3225"/>
            <a:stretch>
              <a:fillRect/>
            </a:stretch>
          </p:blipFill>
          <p:spPr bwMode="auto">
            <a:xfrm>
              <a:off x="3577138" y="4357694"/>
              <a:ext cx="959143" cy="71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5" name="Picture 4"/>
            <p:cNvPicPr>
              <a:picLocks noChangeAspect="1" noChangeArrowheads="1"/>
            </p:cNvPicPr>
            <p:nvPr/>
          </p:nvPicPr>
          <p:blipFill>
            <a:blip r:embed="rId2" cstate="print"/>
            <a:srcRect l="24351" r="7467" b="3225"/>
            <a:stretch>
              <a:fillRect/>
            </a:stretch>
          </p:blipFill>
          <p:spPr bwMode="auto">
            <a:xfrm>
              <a:off x="4536281" y="4357694"/>
              <a:ext cx="959143" cy="71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6" name="Picture 4"/>
            <p:cNvPicPr>
              <a:picLocks noChangeAspect="1" noChangeArrowheads="1"/>
            </p:cNvPicPr>
            <p:nvPr/>
          </p:nvPicPr>
          <p:blipFill>
            <a:blip r:embed="rId2" cstate="print"/>
            <a:srcRect l="24351" r="7467" b="3225"/>
            <a:stretch>
              <a:fillRect/>
            </a:stretch>
          </p:blipFill>
          <p:spPr bwMode="auto">
            <a:xfrm>
              <a:off x="5495424" y="4357694"/>
              <a:ext cx="959143" cy="71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" name="Picture 4"/>
            <p:cNvPicPr>
              <a:picLocks noChangeAspect="1" noChangeArrowheads="1"/>
            </p:cNvPicPr>
            <p:nvPr/>
          </p:nvPicPr>
          <p:blipFill>
            <a:blip r:embed="rId2" cstate="print"/>
            <a:srcRect l="24351" r="7467" b="3225"/>
            <a:stretch>
              <a:fillRect/>
            </a:stretch>
          </p:blipFill>
          <p:spPr bwMode="auto">
            <a:xfrm>
              <a:off x="6454567" y="4357694"/>
              <a:ext cx="1975085" cy="71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0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635B7AB-F867-486D-8C26-903C15EEB2BF}" type="datetimeFigureOut">
              <a:rPr lang="ko-KR" altLang="en-US" smtClean="0"/>
              <a:t>2023-08-08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A7022-8F3F-4976-B3EF-F5BF982587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99946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229600" cy="582594"/>
          </a:xfrm>
        </p:spPr>
        <p:txBody>
          <a:bodyPr/>
          <a:lstStyle>
            <a:lvl1pPr algn="l"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928670"/>
            <a:ext cx="8229600" cy="5500726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 dirty="0"/>
          </a:p>
        </p:txBody>
      </p:sp>
      <p:cxnSp>
        <p:nvCxnSpPr>
          <p:cNvPr id="11" name="직선 연결선 10"/>
          <p:cNvCxnSpPr/>
          <p:nvPr/>
        </p:nvCxnSpPr>
        <p:spPr>
          <a:xfrm>
            <a:off x="467544" y="620688"/>
            <a:ext cx="8208912" cy="0"/>
          </a:xfrm>
          <a:prstGeom prst="line">
            <a:avLst/>
          </a:prstGeom>
          <a:ln w="19050">
            <a:gradFill flip="none" rotWithShape="1">
              <a:gsLst>
                <a:gs pos="0">
                  <a:srgbClr val="FFFFFF"/>
                </a:gs>
                <a:gs pos="7001">
                  <a:srgbClr val="E6E6E6"/>
                </a:gs>
                <a:gs pos="32001">
                  <a:srgbClr val="7D8496"/>
                </a:gs>
                <a:gs pos="47000">
                  <a:srgbClr val="E6E6E6"/>
                </a:gs>
                <a:gs pos="85001">
                  <a:srgbClr val="7D8496"/>
                </a:gs>
                <a:gs pos="100000">
                  <a:srgbClr val="E6E6E6"/>
                </a:gs>
              </a:gsLst>
              <a:lin ang="0" scaled="1"/>
              <a:tileRect/>
            </a:gra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62895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049"/>
          <a:stretch/>
        </p:blipFill>
        <p:spPr>
          <a:xfrm>
            <a:off x="-73479" y="638430"/>
            <a:ext cx="9290957" cy="5717921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191986"/>
            <a:ext cx="7886700" cy="498497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en-US" dirty="0"/>
          </a:p>
        </p:txBody>
      </p:sp>
      <p:sp>
        <p:nvSpPr>
          <p:cNvPr id="19" name="Title Placeholder 1"/>
          <p:cNvSpPr>
            <a:spLocks noGrp="1"/>
          </p:cNvSpPr>
          <p:nvPr>
            <p:ph type="title"/>
          </p:nvPr>
        </p:nvSpPr>
        <p:spPr>
          <a:xfrm>
            <a:off x="1867437" y="256581"/>
            <a:ext cx="6570148" cy="3818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400" b="1"/>
            </a:lvl1pPr>
          </a:lstStyle>
          <a:p>
            <a:r>
              <a:rPr lang="ko-KR" altLang="en-US" dirty="0" smtClean="0"/>
              <a:t>마스터 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88597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 txBox="1">
            <a:spLocks/>
          </p:cNvSpPr>
          <p:nvPr userDrawn="1"/>
        </p:nvSpPr>
        <p:spPr>
          <a:xfrm>
            <a:off x="277585" y="626158"/>
            <a:ext cx="1371600" cy="8980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>
                <a:solidFill>
                  <a:schemeClr val="bg1"/>
                </a:solidFill>
                <a:latin typeface="+mn-ea"/>
                <a:ea typeface="+mn-ea"/>
              </a:rPr>
              <a:t>01-1</a:t>
            </a:r>
            <a:endParaRPr lang="en-US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36023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9150052" cy="30468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부제목 2"/>
          <p:cNvSpPr>
            <a:spLocks noGrp="1"/>
          </p:cNvSpPr>
          <p:nvPr>
            <p:ph type="subTitle" idx="1" hasCustomPrompt="1"/>
          </p:nvPr>
        </p:nvSpPr>
        <p:spPr>
          <a:xfrm>
            <a:off x="395536" y="4293096"/>
            <a:ext cx="8352928" cy="850344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 u="none" baseline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소단원 및 부제목</a:t>
            </a:r>
            <a:endParaRPr lang="en-US" altLang="ko-KR" smtClean="0"/>
          </a:p>
        </p:txBody>
      </p:sp>
      <p:sp>
        <p:nvSpPr>
          <p:cNvPr id="36" name="제목 1"/>
          <p:cNvSpPr txBox="1">
            <a:spLocks/>
          </p:cNvSpPr>
          <p:nvPr/>
        </p:nvSpPr>
        <p:spPr>
          <a:xfrm>
            <a:off x="-6052" y="1"/>
            <a:ext cx="9150052" cy="3046842"/>
          </a:xfrm>
          <a:prstGeom prst="rect">
            <a:avLst/>
          </a:prstGeom>
          <a:gradFill>
            <a:gsLst>
              <a:gs pos="100000">
                <a:schemeClr val="bg1"/>
              </a:gs>
              <a:gs pos="0">
                <a:schemeClr val="bg1">
                  <a:alpha val="0"/>
                </a:schemeClr>
              </a:gs>
            </a:gsLst>
            <a:lin ang="5400000" scaled="0"/>
          </a:gra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3600" b="1" kern="1200" cap="all" spc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HY견고딕" pitchFamily="18" charset="-127"/>
                <a:ea typeface="HY견고딕" pitchFamily="18" charset="-127"/>
                <a:cs typeface="+mj-cs"/>
              </a:defRPr>
            </a:lvl1pPr>
          </a:lstStyle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ctrTitle" hasCustomPrompt="1"/>
          </p:nvPr>
        </p:nvSpPr>
        <p:spPr>
          <a:xfrm>
            <a:off x="-11906" y="973852"/>
            <a:ext cx="9144000" cy="3024336"/>
          </a:xfrm>
          <a:gradFill>
            <a:gsLst>
              <a:gs pos="100000">
                <a:schemeClr val="bg1">
                  <a:alpha val="79000"/>
                </a:schemeClr>
              </a:gs>
              <a:gs pos="0">
                <a:schemeClr val="bg1">
                  <a:alpha val="0"/>
                </a:schemeClr>
              </a:gs>
            </a:gsLst>
            <a:lin ang="5400000" scaled="0"/>
          </a:gradFill>
        </p:spPr>
        <p:txBody>
          <a:bodyPr wrap="none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1" cap="all" spc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defRPr>
            </a:lvl1pPr>
          </a:lstStyle>
          <a:p>
            <a:r>
              <a:rPr lang="en-US" altLang="ko-KR" smtClean="0"/>
              <a:t> </a:t>
            </a:r>
            <a:r>
              <a:rPr lang="ko-KR" altLang="en-US" smtClean="0"/>
              <a:t>마스터 제목 스타일 편집</a:t>
            </a:r>
            <a:endParaRPr lang="ko-KR" alt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399976" y="5628704"/>
            <a:ext cx="8280920" cy="720080"/>
          </a:xfrm>
          <a:prstGeom prst="rect">
            <a:avLst/>
          </a:prstGeom>
          <a:gradFill>
            <a:gsLst>
              <a:gs pos="100000">
                <a:schemeClr val="bg1"/>
              </a:gs>
              <a:gs pos="0">
                <a:schemeClr val="bg1">
                  <a:alpha val="0"/>
                </a:schemeClr>
              </a:gs>
            </a:gsLst>
            <a:lin ang="5400000" scaled="0"/>
          </a:gradFill>
        </p:spPr>
        <p:txBody>
          <a:bodyPr vert="horz" wrap="none" lIns="91440" tIns="45720" rIns="91440" bIns="45720" rtlCol="0" anchor="ctr">
            <a:noAutofit/>
          </a:bodyPr>
          <a:lstStyle/>
          <a:p>
            <a:pPr algn="ctr"/>
            <a:r>
              <a:rPr lang="ko-KR" altLang="en-US" sz="1400" u="sng" dirty="0" smtClean="0">
                <a:solidFill>
                  <a:schemeClr val="bg1">
                    <a:lumMod val="50000"/>
                  </a:schemeClr>
                </a:solidFill>
                <a:latin typeface="HY견고딕" pitchFamily="18" charset="-127"/>
                <a:ea typeface="HY견고딕" pitchFamily="18" charset="-127"/>
              </a:rPr>
              <a:t>㈜</a:t>
            </a:r>
            <a:r>
              <a:rPr lang="ko-KR" altLang="en-US" sz="1400" u="sng" dirty="0" err="1" smtClean="0">
                <a:solidFill>
                  <a:schemeClr val="bg1">
                    <a:lumMod val="50000"/>
                  </a:schemeClr>
                </a:solidFill>
                <a:latin typeface="HY견고딕" pitchFamily="18" charset="-127"/>
                <a:ea typeface="HY견고딕" pitchFamily="18" charset="-127"/>
              </a:rPr>
              <a:t>바인드소프트</a:t>
            </a:r>
            <a:endParaRPr lang="ko-KR" altLang="en-US" sz="1400" u="sng" dirty="0" smtClean="0">
              <a:solidFill>
                <a:schemeClr val="bg1">
                  <a:lumMod val="50000"/>
                </a:schemeClr>
              </a:solidFill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2360" y="-234125"/>
            <a:ext cx="1224136" cy="1207976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3848" y="5517232"/>
            <a:ext cx="648072" cy="639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3824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29"/>
          <p:cNvGrpSpPr/>
          <p:nvPr/>
        </p:nvGrpSpPr>
        <p:grpSpPr>
          <a:xfrm>
            <a:off x="357158" y="4357694"/>
            <a:ext cx="8072494" cy="71438"/>
            <a:chOff x="357158" y="4357694"/>
            <a:chExt cx="8072494" cy="71438"/>
          </a:xfrm>
        </p:grpSpPr>
        <p:pic>
          <p:nvPicPr>
            <p:cNvPr id="10" name="Picture 4"/>
            <p:cNvPicPr>
              <a:picLocks noChangeAspect="1" noChangeArrowheads="1"/>
            </p:cNvPicPr>
            <p:nvPr/>
          </p:nvPicPr>
          <p:blipFill>
            <a:blip r:embed="rId2" cstate="print"/>
            <a:srcRect r="7467" b="3225"/>
            <a:stretch>
              <a:fillRect/>
            </a:stretch>
          </p:blipFill>
          <p:spPr bwMode="auto">
            <a:xfrm>
              <a:off x="357158" y="4357694"/>
              <a:ext cx="1301694" cy="71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2" name="Picture 4"/>
            <p:cNvPicPr>
              <a:picLocks noChangeAspect="1" noChangeArrowheads="1"/>
            </p:cNvPicPr>
            <p:nvPr/>
          </p:nvPicPr>
          <p:blipFill>
            <a:blip r:embed="rId2" cstate="print"/>
            <a:srcRect l="24351" r="7467" b="3225"/>
            <a:stretch>
              <a:fillRect/>
            </a:stretch>
          </p:blipFill>
          <p:spPr bwMode="auto">
            <a:xfrm>
              <a:off x="1658852" y="4357694"/>
              <a:ext cx="959143" cy="71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3" name="Picture 4"/>
            <p:cNvPicPr>
              <a:picLocks noChangeAspect="1" noChangeArrowheads="1"/>
            </p:cNvPicPr>
            <p:nvPr/>
          </p:nvPicPr>
          <p:blipFill>
            <a:blip r:embed="rId2" cstate="print"/>
            <a:srcRect l="24351" r="7467" b="3225"/>
            <a:stretch>
              <a:fillRect/>
            </a:stretch>
          </p:blipFill>
          <p:spPr bwMode="auto">
            <a:xfrm>
              <a:off x="2617995" y="4357694"/>
              <a:ext cx="959143" cy="71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4" name="Picture 4"/>
            <p:cNvPicPr>
              <a:picLocks noChangeAspect="1" noChangeArrowheads="1"/>
            </p:cNvPicPr>
            <p:nvPr/>
          </p:nvPicPr>
          <p:blipFill>
            <a:blip r:embed="rId2" cstate="print"/>
            <a:srcRect l="24351" r="7467" b="3225"/>
            <a:stretch>
              <a:fillRect/>
            </a:stretch>
          </p:blipFill>
          <p:spPr bwMode="auto">
            <a:xfrm>
              <a:off x="3577138" y="4357694"/>
              <a:ext cx="959143" cy="71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5" name="Picture 4"/>
            <p:cNvPicPr>
              <a:picLocks noChangeAspect="1" noChangeArrowheads="1"/>
            </p:cNvPicPr>
            <p:nvPr/>
          </p:nvPicPr>
          <p:blipFill>
            <a:blip r:embed="rId2" cstate="print"/>
            <a:srcRect l="24351" r="7467" b="3225"/>
            <a:stretch>
              <a:fillRect/>
            </a:stretch>
          </p:blipFill>
          <p:spPr bwMode="auto">
            <a:xfrm>
              <a:off x="4536281" y="4357694"/>
              <a:ext cx="959143" cy="71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6" name="Picture 4"/>
            <p:cNvPicPr>
              <a:picLocks noChangeAspect="1" noChangeArrowheads="1"/>
            </p:cNvPicPr>
            <p:nvPr/>
          </p:nvPicPr>
          <p:blipFill>
            <a:blip r:embed="rId2" cstate="print"/>
            <a:srcRect l="24351" r="7467" b="3225"/>
            <a:stretch>
              <a:fillRect/>
            </a:stretch>
          </p:blipFill>
          <p:spPr bwMode="auto">
            <a:xfrm>
              <a:off x="5495424" y="4357694"/>
              <a:ext cx="959143" cy="71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" name="Picture 4"/>
            <p:cNvPicPr>
              <a:picLocks noChangeAspect="1" noChangeArrowheads="1"/>
            </p:cNvPicPr>
            <p:nvPr/>
          </p:nvPicPr>
          <p:blipFill>
            <a:blip r:embed="rId2" cstate="print"/>
            <a:srcRect l="24351" r="7467" b="3225"/>
            <a:stretch>
              <a:fillRect/>
            </a:stretch>
          </p:blipFill>
          <p:spPr bwMode="auto">
            <a:xfrm>
              <a:off x="6454567" y="4357694"/>
              <a:ext cx="1975085" cy="71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0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635B7AB-F867-486D-8C26-903C15EEB2BF}" type="datetimeFigureOut">
              <a:rPr lang="ko-KR" altLang="en-US" smtClean="0"/>
              <a:t>2023-08-08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A7022-8F3F-4976-B3EF-F5BF982587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36748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229600" cy="582594"/>
          </a:xfrm>
        </p:spPr>
        <p:txBody>
          <a:bodyPr/>
          <a:lstStyle>
            <a:lvl1pPr algn="l"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928670"/>
            <a:ext cx="8229600" cy="5500726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 dirty="0"/>
          </a:p>
        </p:txBody>
      </p:sp>
      <p:cxnSp>
        <p:nvCxnSpPr>
          <p:cNvPr id="11" name="직선 연결선 10"/>
          <p:cNvCxnSpPr/>
          <p:nvPr/>
        </p:nvCxnSpPr>
        <p:spPr>
          <a:xfrm>
            <a:off x="467544" y="620688"/>
            <a:ext cx="8208912" cy="0"/>
          </a:xfrm>
          <a:prstGeom prst="line">
            <a:avLst/>
          </a:prstGeom>
          <a:ln w="19050">
            <a:gradFill flip="none" rotWithShape="1">
              <a:gsLst>
                <a:gs pos="0">
                  <a:srgbClr val="FFFFFF"/>
                </a:gs>
                <a:gs pos="7001">
                  <a:srgbClr val="E6E6E6"/>
                </a:gs>
                <a:gs pos="32001">
                  <a:srgbClr val="7D8496"/>
                </a:gs>
                <a:gs pos="47000">
                  <a:srgbClr val="E6E6E6"/>
                </a:gs>
                <a:gs pos="85001">
                  <a:srgbClr val="7D8496"/>
                </a:gs>
                <a:gs pos="100000">
                  <a:srgbClr val="E6E6E6"/>
                </a:gs>
              </a:gsLst>
              <a:lin ang="0" scaled="1"/>
              <a:tileRect/>
            </a:gra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92878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50181" y="201027"/>
            <a:ext cx="7160079" cy="898071"/>
          </a:xfrm>
          <a:noFill/>
          <a:ln>
            <a:noFill/>
          </a:ln>
        </p:spPr>
        <p:txBody>
          <a:bodyPr anchor="ctr">
            <a:normAutofit/>
          </a:bodyPr>
          <a:lstStyle>
            <a:lvl1pPr algn="ctr">
              <a:defRPr sz="3600" b="1">
                <a:ln>
                  <a:noFill/>
                </a:ln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r>
              <a:rPr lang="ko-KR" altLang="en-US" dirty="0" smtClean="0"/>
              <a:t>파이썬을 하기 전에 </a:t>
            </a:r>
            <a:endParaRPr lang="en-US" dirty="0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277585" y="626158"/>
            <a:ext cx="1371600" cy="8980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>
                <a:solidFill>
                  <a:schemeClr val="bg1"/>
                </a:solidFill>
                <a:latin typeface="+mn-ea"/>
                <a:ea typeface="+mn-ea"/>
              </a:rPr>
              <a:t>01-2</a:t>
            </a:r>
            <a:endParaRPr lang="en-US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4" name="Title 1"/>
          <p:cNvSpPr txBox="1">
            <a:spLocks/>
          </p:cNvSpPr>
          <p:nvPr userDrawn="1"/>
        </p:nvSpPr>
        <p:spPr>
          <a:xfrm>
            <a:off x="277585" y="626158"/>
            <a:ext cx="1371600" cy="8980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>
                <a:solidFill>
                  <a:schemeClr val="bg1"/>
                </a:solidFill>
                <a:latin typeface="+mn-ea"/>
                <a:ea typeface="+mn-ea"/>
              </a:rPr>
              <a:t>01-2</a:t>
            </a:r>
            <a:endParaRPr lang="en-US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938167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e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3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slideLayout" Target="../slideLayouts/slideLayout8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5" Type="http://schemas.openxmlformats.org/officeDocument/2006/relationships/slideLayout" Target="../slideLayouts/slideLayout10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9.xml"/><Relationship Id="rId9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0" name="Picture 16" descr="F:\images\design\2016.09.12 엣지아이랩 ppt 템플릿\line_yellow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20"/>
            <a:ext cx="9144000" cy="273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9" name="Picture 15" descr="F:\images\design\2016.09.12 엣지아이랩 ppt 템플릿\line_blue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612396"/>
            <a:ext cx="9144000" cy="245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620688"/>
            <a:ext cx="8229600" cy="55943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ko-KR" smtClean="0"/>
              <a:t>3454354354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0A7022-8F3F-4976-B3EF-F5BF9825872E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145471"/>
            <a:ext cx="8229600" cy="40320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8424" y="-146852"/>
            <a:ext cx="738064" cy="728321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512" y="6120213"/>
            <a:ext cx="738064" cy="728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1182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62" r:id="rId4"/>
    <p:sldLayoutId id="2147483672" r:id="rId5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1" hangingPunct="1">
        <a:spcBef>
          <a:spcPct val="0"/>
        </a:spcBef>
        <a:buNone/>
        <a:defRPr sz="2000" b="0" kern="1200">
          <a:solidFill>
            <a:schemeClr val="tx1"/>
          </a:solidFill>
          <a:latin typeface="HY견고딕" pitchFamily="18" charset="-127"/>
          <a:ea typeface="HY견고딕" pitchFamily="18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Clr>
          <a:schemeClr val="accent6">
            <a:lumMod val="75000"/>
          </a:schemeClr>
        </a:buClr>
        <a:buFont typeface="Wingdings" pitchFamily="2" charset="2"/>
        <a:buChar char="l"/>
        <a:defRPr sz="1600" kern="1200">
          <a:solidFill>
            <a:schemeClr val="tx1"/>
          </a:solidFill>
          <a:latin typeface="+mn-ea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Clr>
          <a:srgbClr val="3399FF"/>
        </a:buClr>
        <a:buFont typeface="Arial" pitchFamily="34" charset="0"/>
        <a:buChar char="–"/>
        <a:defRPr sz="1600" kern="1200">
          <a:solidFill>
            <a:schemeClr val="tx1"/>
          </a:solidFill>
          <a:latin typeface="+mn-ea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Clr>
          <a:srgbClr val="FF9933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ea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Clr>
          <a:srgbClr val="3399FF"/>
        </a:buClr>
        <a:buFont typeface="Arial" pitchFamily="34" charset="0"/>
        <a:buChar char="–"/>
        <a:defRPr sz="1600" kern="1200">
          <a:solidFill>
            <a:schemeClr val="tx1"/>
          </a:solidFill>
          <a:latin typeface="+mn-ea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Clr>
          <a:srgbClr val="FF9933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ea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0" name="Picture 16" descr="F:\images\design\2016.09.12 엣지아이랩 ppt 템플릿\line_yellow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20"/>
            <a:ext cx="9144000" cy="273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9" name="Picture 15" descr="F:\images\design\2016.09.12 엣지아이랩 ppt 템플릿\line_blue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612396"/>
            <a:ext cx="9144000" cy="245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620688"/>
            <a:ext cx="8229600" cy="55943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ko-KR" smtClean="0"/>
              <a:t>3454354354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0A7022-8F3F-4976-B3EF-F5BF9825872E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145471"/>
            <a:ext cx="8229600" cy="40320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8424" y="-146852"/>
            <a:ext cx="738064" cy="728321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512" y="6120213"/>
            <a:ext cx="738064" cy="728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4289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1" hangingPunct="1">
        <a:spcBef>
          <a:spcPct val="0"/>
        </a:spcBef>
        <a:buNone/>
        <a:defRPr sz="2000" b="0" kern="1200">
          <a:solidFill>
            <a:schemeClr val="tx1"/>
          </a:solidFill>
          <a:latin typeface="HY견고딕" pitchFamily="18" charset="-127"/>
          <a:ea typeface="HY견고딕" pitchFamily="18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Clr>
          <a:schemeClr val="accent6">
            <a:lumMod val="75000"/>
          </a:schemeClr>
        </a:buClr>
        <a:buFont typeface="Wingdings" pitchFamily="2" charset="2"/>
        <a:buChar char="l"/>
        <a:defRPr sz="1600" kern="1200">
          <a:solidFill>
            <a:schemeClr val="tx1"/>
          </a:solidFill>
          <a:latin typeface="+mn-ea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Clr>
          <a:srgbClr val="3399FF"/>
        </a:buClr>
        <a:buFont typeface="Arial" pitchFamily="34" charset="0"/>
        <a:buChar char="–"/>
        <a:defRPr sz="1600" kern="1200">
          <a:solidFill>
            <a:schemeClr val="tx1"/>
          </a:solidFill>
          <a:latin typeface="+mn-ea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Clr>
          <a:srgbClr val="FF9933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ea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Clr>
          <a:srgbClr val="3399FF"/>
        </a:buClr>
        <a:buFont typeface="Arial" pitchFamily="34" charset="0"/>
        <a:buChar char="–"/>
        <a:defRPr sz="1600" kern="1200">
          <a:solidFill>
            <a:schemeClr val="tx1"/>
          </a:solidFill>
          <a:latin typeface="+mn-ea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Clr>
          <a:srgbClr val="FF9933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ea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ikubill/sd-webui-controlnet.git" TargetMode="External"/><Relationship Id="rId2" Type="http://schemas.openxmlformats.org/officeDocument/2006/relationships/hyperlink" Target="https://github.com/fkunn1326/openpose-editor.git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hyperlink" Target="https://huggingface.co/lllyasviel/ControlNet-v1-1/tree/main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github.com/DominikDoom/a1111-sd-webui-tagcomplete.git" TargetMode="Externa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github.com/Uminosachi/sd-webui-inpaint-anything" TargetMode="Externa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github.com/NeoGraph-K/sd-webui-ddsd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colab.research.google.com/github/Linaqruf/kohya-trainer/blob/main/kohya-LoRA-dreambooth.ipynb#scrollTo=En9UUwGNMRMM" TargetMode="Externa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redirect?event=video_description&amp;redir_token=QUFFLUhqbmp6SVFCWkl1VkVmdzlPbjU4WmhMT1hzbUZaZ3xBQ3Jtc0trV2lHVmprRmFKZUhadlB5dlpkWnd5ci1YTFpPUEcwbXpOZmJ2NFRQOTNBc0pNUW5UVW0xUS1idVBzUUkxbHFXcHpQZFlGV3dYMzhDOEI0dGFUMlNqV2JBYWJrUkJ4WnhhZElrbnV0MTZIR0FDdkx5TQ&amp;q=https%3A%2F%2Fconvert.leiapix.com%2F&amp;v=mNExPG69iq4" TargetMode="External"/><Relationship Id="rId2" Type="http://schemas.openxmlformats.org/officeDocument/2006/relationships/hyperlink" Target="https://www.youtube.com/redirect?event=video_description&amp;redir_token=QUFFLUhqbUlROTFCeFNZQTBpU1BObVZud2RjNVEzTHhZUXxBQ3Jtc0tuZXU5UDFaZFNMWkREd09tTTlycGNlSm9TU2pJTGZuLVM0c2NTVmt3OUNUN0VvT3VzYWVxWHU2UU11OGJQYUJrNl9vbEVEWFFxcHRlOUhnWE9wYm1lOUNtQ2N0cDZTVGNicGFBTFdSMkdkMmhkbFpyNA&amp;q=https%3A%2F%2Fkaiber.ai%2F&amp;v=mNExPG69iq4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youtube.com/redirect?event=video_description&amp;redir_token=QUFFLUhqbjJKelJDdW9ZcDdkMThfM29aeDdoUktCZThrd3xBQ3Jtc0tsMmhiSERidFhCLU9XTldpYVFZOEtqaTdNTFlDS18wYmdJS0hSUUg5NXBENnppN08xRjRvczVnUDVPRmtmZmdnVGpONjA0Umg4SDc3LTNPcWdJclU3dThTdXBkUjJBWTJxSllIdEVjNHVXeEo5blhRTQ&amp;q=https%3A%2F%2Fwww.myheritage.co.kr%2Fdeep-nostalgia&amp;v=mNExPG69iq4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huggingface.co/stabilityai/stable-diffusion-xl-refiner-1.0/tree/main" TargetMode="External"/><Relationship Id="rId2" Type="http://schemas.openxmlformats.org/officeDocument/2006/relationships/hyperlink" Target="https://github.com/AUTOMATIC1111/stable-diffusion-webui/" TargetMode="Externa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huggingface.co/stabilityai/sdxl-vae/tree/main" TargetMode="External"/><Relationship Id="rId4" Type="http://schemas.openxmlformats.org/officeDocument/2006/relationships/hyperlink" Target="https://huggingface.co/stabilityai/stable-diffusion-xl-base-1.0/tree/main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civitai.com/" TargetMode="External"/><Relationship Id="rId2" Type="http://schemas.openxmlformats.org/officeDocument/2006/relationships/hyperlink" Target="https://github.com/AUTOMATIC1111/stable-diffusion-webui/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huggingface.co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-100806" y="916702"/>
            <a:ext cx="9144000" cy="3024336"/>
          </a:xfrm>
        </p:spPr>
        <p:txBody>
          <a:bodyPr/>
          <a:lstStyle/>
          <a:p>
            <a:r>
              <a:rPr lang="ko-KR" altLang="en-US" dirty="0" err="1" smtClean="0"/>
              <a:t>스테이블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디퓨전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16499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확장 설치 </a:t>
            </a:r>
            <a:r>
              <a:rPr lang="en-US" altLang="ko-KR" dirty="0"/>
              <a:t>- </a:t>
            </a:r>
            <a:r>
              <a:rPr lang="en-US" altLang="ko-KR" dirty="0" err="1"/>
              <a:t>dddtailer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 smtClean="0"/>
              <a:t>Ddtailer</a:t>
            </a:r>
            <a:r>
              <a:rPr lang="en-US" altLang="ko-KR" dirty="0" smtClean="0"/>
              <a:t> </a:t>
            </a:r>
            <a:r>
              <a:rPr lang="ko-KR" altLang="en-US" dirty="0" smtClean="0"/>
              <a:t>적용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스크립트에서 </a:t>
            </a:r>
            <a:r>
              <a:rPr lang="en-US" altLang="ko-KR" dirty="0" err="1" smtClean="0"/>
              <a:t>ddtailer</a:t>
            </a:r>
            <a:r>
              <a:rPr lang="en-US" altLang="ko-KR" dirty="0" smtClean="0"/>
              <a:t> </a:t>
            </a:r>
            <a:r>
              <a:rPr lang="ko-KR" altLang="en-US" dirty="0" smtClean="0"/>
              <a:t>를 선택하고 모델을 선택한다</a:t>
            </a:r>
            <a:r>
              <a:rPr lang="en-US" altLang="ko-KR" dirty="0" smtClean="0"/>
              <a:t>. 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748" y="1812795"/>
            <a:ext cx="5169052" cy="44425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787400" y="1911350"/>
            <a:ext cx="901700" cy="260350"/>
          </a:xfrm>
          <a:prstGeom prst="rect">
            <a:avLst/>
          </a:prstGeom>
          <a:noFill/>
          <a:ln w="19050">
            <a:solidFill>
              <a:srgbClr val="FF0066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 smtClean="0">
              <a:latin typeface="HY동녘B" pitchFamily="18" charset="-127"/>
              <a:ea typeface="HY동녘B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787400" y="3092450"/>
            <a:ext cx="1828800" cy="209550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 smtClean="0">
              <a:latin typeface="HY동녘B" pitchFamily="18" charset="-127"/>
              <a:ea typeface="HY동녘B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787400" y="4394200"/>
            <a:ext cx="1873250" cy="260350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 smtClean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220108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확장 설치 </a:t>
            </a:r>
            <a:r>
              <a:rPr lang="en-US" altLang="ko-KR" dirty="0" smtClean="0"/>
              <a:t>- </a:t>
            </a:r>
            <a:r>
              <a:rPr lang="en-US" altLang="ko-KR" dirty="0" err="1" smtClean="0"/>
              <a:t>controlnet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 smtClean="0">
              <a:hlinkClick r:id="rId2"/>
            </a:endParaRPr>
          </a:p>
          <a:p>
            <a:r>
              <a:rPr lang="ko-KR" altLang="en-US" dirty="0" smtClean="0"/>
              <a:t>확장의 설치 탭에서 아래 두 확장을 설치</a:t>
            </a:r>
            <a:endParaRPr lang="en-US" altLang="ko-KR" dirty="0">
              <a:hlinkClick r:id="rId2"/>
            </a:endParaRPr>
          </a:p>
          <a:p>
            <a:r>
              <a:rPr lang="en-US" altLang="ko-KR" b="1" dirty="0" err="1" smtClean="0">
                <a:hlinkClick r:id="rId2"/>
              </a:rPr>
              <a:t>OpenPose</a:t>
            </a:r>
            <a:r>
              <a:rPr lang="en-US" altLang="ko-KR" b="1" dirty="0" smtClean="0">
                <a:hlinkClick r:id="rId2"/>
              </a:rPr>
              <a:t> Editor</a:t>
            </a:r>
            <a:r>
              <a:rPr lang="en-US" altLang="ko-KR" dirty="0"/>
              <a:t> </a:t>
            </a:r>
            <a:r>
              <a:rPr lang="en-US" altLang="ko-KR" b="1" dirty="0" smtClean="0"/>
              <a:t>tab</a:t>
            </a:r>
            <a:endParaRPr lang="en-US" altLang="ko-KR" b="1" dirty="0" smtClean="0"/>
          </a:p>
          <a:p>
            <a:endParaRPr lang="en-US" altLang="ko-KR" b="1" dirty="0"/>
          </a:p>
          <a:p>
            <a:r>
              <a:rPr lang="en-US" altLang="ko-KR" b="1" dirty="0" err="1" smtClean="0">
                <a:hlinkClick r:id="rId3"/>
              </a:rPr>
              <a:t>sd-webui-controlnet</a:t>
            </a:r>
            <a:r>
              <a:rPr lang="en-US" altLang="ko-KR" dirty="0"/>
              <a:t> </a:t>
            </a:r>
            <a:r>
              <a:rPr lang="en-US" altLang="ko-KR" dirty="0" smtClean="0"/>
              <a:t> </a:t>
            </a:r>
            <a:r>
              <a:rPr lang="en-US" altLang="ko-KR" b="1" dirty="0" smtClean="0"/>
              <a:t>manipulations</a:t>
            </a:r>
            <a:r>
              <a:rPr lang="en-US" altLang="ko-KR" dirty="0"/>
              <a:t>, </a:t>
            </a:r>
            <a:r>
              <a:rPr lang="en-US" altLang="ko-KR" b="1" dirty="0" smtClean="0"/>
              <a:t>installed</a:t>
            </a:r>
          </a:p>
          <a:p>
            <a:endParaRPr lang="en-US" altLang="ko-KR" b="1" dirty="0" smtClean="0"/>
          </a:p>
          <a:p>
            <a:r>
              <a:rPr lang="en-US" altLang="ko-KR" b="1" dirty="0">
                <a:hlinkClick r:id="rId4"/>
              </a:rPr>
              <a:t>https://</a:t>
            </a:r>
            <a:r>
              <a:rPr lang="en-US" altLang="ko-KR" b="1" dirty="0" smtClean="0">
                <a:hlinkClick r:id="rId4"/>
              </a:rPr>
              <a:t>huggingface.co/lllyasviel/ControlNet-v1-1/tree/main</a:t>
            </a:r>
            <a:endParaRPr lang="en-US" altLang="ko-KR" b="1" dirty="0" smtClean="0"/>
          </a:p>
          <a:p>
            <a:pPr lvl="1"/>
            <a:r>
              <a:rPr lang="ko-KR" altLang="en-US" b="1" dirty="0" err="1" smtClean="0"/>
              <a:t>허깅페이스에서</a:t>
            </a:r>
            <a:r>
              <a:rPr lang="ko-KR" altLang="en-US" b="1" dirty="0" smtClean="0"/>
              <a:t> </a:t>
            </a:r>
            <a:r>
              <a:rPr lang="en-US" altLang="ko-KR" b="1" dirty="0" err="1" smtClean="0"/>
              <a:t>controlnet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모델을 다운로드 </a:t>
            </a:r>
            <a:r>
              <a:rPr lang="en-US" altLang="ko-KR" b="1" dirty="0" smtClean="0"/>
              <a:t>.</a:t>
            </a:r>
            <a:r>
              <a:rPr lang="en-US" altLang="ko-KR" b="1" dirty="0" err="1" smtClean="0"/>
              <a:t>pth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로 된 파일 모두 받아서 아래 위치로 옮기기</a:t>
            </a:r>
            <a:endParaRPr lang="en-US" altLang="ko-KR" b="1" dirty="0" smtClean="0"/>
          </a:p>
          <a:p>
            <a:pPr marL="0" indent="0">
              <a:buNone/>
            </a:pPr>
            <a:endParaRPr lang="en-US" altLang="ko-KR" b="1" dirty="0"/>
          </a:p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3973" y="3844867"/>
            <a:ext cx="6718577" cy="1406306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1746250" y="4057650"/>
            <a:ext cx="3987800" cy="292100"/>
          </a:xfrm>
          <a:prstGeom prst="rect">
            <a:avLst/>
          </a:prstGeom>
          <a:noFill/>
          <a:ln w="19050">
            <a:solidFill>
              <a:srgbClr val="FF0066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 smtClean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168621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확장 설치 </a:t>
            </a:r>
            <a:r>
              <a:rPr lang="en-US" altLang="ko-KR" dirty="0"/>
              <a:t>- </a:t>
            </a:r>
            <a:r>
              <a:rPr lang="en-US" altLang="ko-KR" dirty="0" err="1"/>
              <a:t>controlnet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/>
              <a:t>컨트로넷</a:t>
            </a:r>
            <a:r>
              <a:rPr lang="ko-KR" altLang="en-US" dirty="0" smtClean="0"/>
              <a:t> 적용하기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이미지에서 포즈 적용하기</a:t>
            </a:r>
            <a:r>
              <a:rPr lang="en-US" altLang="ko-KR" dirty="0" smtClean="0"/>
              <a:t>.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r>
              <a:rPr lang="en-US" altLang="ko-KR" dirty="0" smtClean="0"/>
              <a:t>3D-pose </a:t>
            </a:r>
            <a:r>
              <a:rPr lang="ko-KR" altLang="en-US" dirty="0" smtClean="0"/>
              <a:t>로 포즈 적용하기</a:t>
            </a:r>
            <a:r>
              <a:rPr lang="en-US" altLang="ko-KR" dirty="0" smtClean="0"/>
              <a:t>.</a:t>
            </a:r>
          </a:p>
          <a:p>
            <a:pPr lvl="1"/>
            <a:endParaRPr lang="en-US" altLang="ko-KR" dirty="0"/>
          </a:p>
          <a:p>
            <a:pPr lvl="1"/>
            <a:r>
              <a:rPr lang="en-US" altLang="ko-KR" dirty="0" smtClean="0">
                <a:solidFill>
                  <a:srgbClr val="FF0066"/>
                </a:solidFill>
              </a:rPr>
              <a:t>Preprocessor </a:t>
            </a:r>
            <a:r>
              <a:rPr lang="ko-KR" altLang="en-US" dirty="0" smtClean="0">
                <a:solidFill>
                  <a:srgbClr val="FF0066"/>
                </a:solidFill>
              </a:rPr>
              <a:t>는 반드시</a:t>
            </a:r>
            <a:r>
              <a:rPr lang="en-US" altLang="ko-KR" dirty="0" smtClean="0">
                <a:solidFill>
                  <a:srgbClr val="FF0066"/>
                </a:solidFill>
              </a:rPr>
              <a:t/>
            </a:r>
            <a:br>
              <a:rPr lang="en-US" altLang="ko-KR" dirty="0" smtClean="0">
                <a:solidFill>
                  <a:srgbClr val="FF0066"/>
                </a:solidFill>
              </a:rPr>
            </a:br>
            <a:r>
              <a:rPr lang="en-US" altLang="ko-KR" dirty="0" smtClean="0">
                <a:solidFill>
                  <a:srgbClr val="FF0066"/>
                </a:solidFill>
              </a:rPr>
              <a:t>None </a:t>
            </a:r>
            <a:r>
              <a:rPr lang="ko-KR" altLang="en-US" dirty="0" smtClean="0">
                <a:solidFill>
                  <a:srgbClr val="FF0066"/>
                </a:solidFill>
              </a:rPr>
              <a:t>으로 적용하기</a:t>
            </a:r>
            <a:endParaRPr lang="en-US" altLang="ko-KR" dirty="0" smtClean="0">
              <a:solidFill>
                <a:srgbClr val="FF0066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8789" y="1232003"/>
            <a:ext cx="4616711" cy="244703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8159" y="4282953"/>
            <a:ext cx="4715141" cy="216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5680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VAE </a:t>
            </a:r>
            <a:r>
              <a:rPr lang="ko-KR" altLang="en-US" dirty="0" smtClean="0"/>
              <a:t>설치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AE</a:t>
            </a:r>
            <a:r>
              <a:rPr lang="ko-KR" altLang="en-US" dirty="0"/>
              <a:t>란 </a:t>
            </a:r>
            <a:r>
              <a:rPr lang="en-US" altLang="ko-KR" dirty="0" err="1"/>
              <a:t>Variational</a:t>
            </a:r>
            <a:r>
              <a:rPr lang="en-US" altLang="ko-KR" dirty="0"/>
              <a:t> </a:t>
            </a:r>
            <a:r>
              <a:rPr lang="en-US" altLang="ko-KR" dirty="0" err="1"/>
              <a:t>Autoencoder</a:t>
            </a:r>
            <a:r>
              <a:rPr lang="ko-KR" altLang="en-US" dirty="0"/>
              <a:t>의 </a:t>
            </a:r>
            <a:r>
              <a:rPr lang="ko-KR" altLang="en-US" dirty="0" smtClean="0"/>
              <a:t>약자</a:t>
            </a:r>
            <a:endParaRPr lang="en-US" altLang="ko-KR" dirty="0" smtClean="0"/>
          </a:p>
          <a:p>
            <a:r>
              <a:rPr lang="en-US" altLang="ko-KR" dirty="0"/>
              <a:t>AE</a:t>
            </a:r>
            <a:r>
              <a:rPr lang="ko-KR" altLang="en-US" dirty="0"/>
              <a:t>는 이미지를 선명하거나 부드럽게 </a:t>
            </a:r>
            <a:r>
              <a:rPr lang="ko-KR" altLang="en-US" dirty="0" smtClean="0"/>
              <a:t>만들어주는 보정 </a:t>
            </a:r>
            <a:r>
              <a:rPr lang="ko-KR" altLang="en-US" dirty="0"/>
              <a:t>처리를 </a:t>
            </a:r>
            <a:r>
              <a:rPr lang="ko-KR" altLang="en-US" dirty="0" smtClean="0"/>
              <a:t>담당</a:t>
            </a:r>
            <a:endParaRPr lang="en-US" altLang="ko-KR" dirty="0" smtClean="0"/>
          </a:p>
          <a:p>
            <a:r>
              <a:rPr lang="ko-KR" altLang="en-US" dirty="0" err="1" smtClean="0"/>
              <a:t>허깅페이스</a:t>
            </a:r>
            <a:r>
              <a:rPr lang="ko-KR" altLang="en-US" dirty="0" smtClean="0"/>
              <a:t> 에서 다운로드 후 적용</a:t>
            </a:r>
            <a:r>
              <a:rPr lang="en-US" altLang="ko-KR" dirty="0" smtClean="0"/>
              <a:t>.</a:t>
            </a:r>
          </a:p>
          <a:p>
            <a:pPr lvl="1"/>
            <a:r>
              <a:rPr lang="en-US" altLang="ko-KR" b="1" dirty="0" smtClean="0"/>
              <a:t>Vae-ft-mse-840000-ema</a:t>
            </a:r>
            <a:r>
              <a:rPr lang="ko-KR" altLang="en-US" b="1" dirty="0"/>
              <a:t>와</a:t>
            </a:r>
            <a:endParaRPr lang="ko-KR" altLang="en-US" dirty="0"/>
          </a:p>
          <a:p>
            <a:pPr lvl="1"/>
            <a:r>
              <a:rPr lang="en-US" altLang="ko-KR" b="1" dirty="0" smtClean="0"/>
              <a:t>Kl-f8-anime2</a:t>
            </a:r>
            <a:endParaRPr lang="en-US" altLang="ko-KR" dirty="0"/>
          </a:p>
          <a:p>
            <a:pPr lvl="1"/>
            <a:endParaRPr lang="en-US" altLang="ko-KR" dirty="0" smtClean="0"/>
          </a:p>
          <a:p>
            <a:r>
              <a:rPr lang="en-US" altLang="ko-KR" dirty="0" smtClean="0"/>
              <a:t>Quick setting </a:t>
            </a:r>
            <a:r>
              <a:rPr lang="ko-KR" altLang="en-US" dirty="0" smtClean="0"/>
              <a:t>방법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5977" y="2466880"/>
            <a:ext cx="4378423" cy="424641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4279900" y="2635250"/>
            <a:ext cx="800100" cy="279400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 smtClean="0">
              <a:latin typeface="HY동녘B" pitchFamily="18" charset="-127"/>
              <a:ea typeface="HY동녘B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226050" y="5619750"/>
            <a:ext cx="2165350" cy="508000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 smtClean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642549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A1111-tagcomplete </a:t>
            </a:r>
            <a:r>
              <a:rPr lang="ko-KR" altLang="en-US" dirty="0" smtClean="0"/>
              <a:t>설치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다이나믹</a:t>
            </a:r>
            <a:r>
              <a:rPr lang="ko-KR" altLang="en-US" dirty="0" smtClean="0"/>
              <a:t> 프롬프트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etc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endParaRPr lang="en-US" altLang="ko-KR" dirty="0">
              <a:hlinkClick r:id="rId2"/>
            </a:endParaRPr>
          </a:p>
          <a:p>
            <a:r>
              <a:rPr lang="en-US" altLang="ko-KR" dirty="0" err="1" smtClean="0"/>
              <a:t>Url</a:t>
            </a:r>
            <a:r>
              <a:rPr lang="ko-KR" altLang="en-US" dirty="0" smtClean="0"/>
              <a:t>로 설치</a:t>
            </a:r>
            <a:endParaRPr lang="en-US" altLang="ko-KR" dirty="0" smtClean="0"/>
          </a:p>
          <a:p>
            <a:pPr lvl="1"/>
            <a:r>
              <a:rPr lang="en-US" altLang="ko-KR" dirty="0">
                <a:hlinkClick r:id="rId2"/>
              </a:rPr>
              <a:t>https://github.com/DominikDoom/a1111-sd-webui-tagcomplete.git</a:t>
            </a:r>
            <a:endParaRPr lang="en-US" altLang="ko-KR" dirty="0"/>
          </a:p>
          <a:p>
            <a:r>
              <a:rPr lang="ko-KR" altLang="en-US" dirty="0" smtClean="0"/>
              <a:t>자동으로 완성됨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ko-KR" altLang="en-US" dirty="0" err="1" smtClean="0"/>
              <a:t>다이나믹</a:t>
            </a:r>
            <a:r>
              <a:rPr lang="ko-KR" altLang="en-US" dirty="0" smtClean="0"/>
              <a:t> 프롬프트</a:t>
            </a:r>
            <a:r>
              <a:rPr lang="en-US" altLang="ko-KR" dirty="0" smtClean="0"/>
              <a:t>: </a:t>
            </a:r>
            <a:r>
              <a:rPr lang="ko-KR" altLang="en-US" dirty="0" smtClean="0"/>
              <a:t>무작위 조합</a:t>
            </a:r>
            <a:r>
              <a:rPr lang="en-US" altLang="ko-KR" dirty="0" smtClean="0"/>
              <a:t>, </a:t>
            </a:r>
            <a:r>
              <a:rPr lang="ko-KR" altLang="en-US" dirty="0" smtClean="0"/>
              <a:t>복잡한 와일드카드 구조를 지원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Civitat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와이드카드</a:t>
            </a:r>
            <a:r>
              <a:rPr lang="ko-KR" altLang="en-US" dirty="0" smtClean="0"/>
              <a:t> 파일 다운</a:t>
            </a:r>
            <a:endParaRPr lang="en-US" altLang="ko-KR" dirty="0" smtClean="0"/>
          </a:p>
          <a:p>
            <a:r>
              <a:rPr lang="en-US" altLang="ko-KR" dirty="0" smtClean="0"/>
              <a:t>Aspect ratio selector - </a:t>
            </a:r>
            <a:r>
              <a:rPr lang="ko-KR" altLang="en-US" dirty="0" smtClean="0"/>
              <a:t>화면 비율 선택 도와줌</a:t>
            </a:r>
            <a:r>
              <a:rPr lang="en-US" altLang="ko-KR" dirty="0" smtClean="0"/>
              <a:t>. </a:t>
            </a:r>
          </a:p>
          <a:p>
            <a:r>
              <a:rPr lang="en-US" altLang="ko-KR" dirty="0" smtClean="0"/>
              <a:t>Image browser - </a:t>
            </a:r>
            <a:r>
              <a:rPr lang="ko-KR" altLang="en-US" dirty="0" smtClean="0"/>
              <a:t>이미지</a:t>
            </a:r>
            <a:r>
              <a:rPr lang="en-US" altLang="ko-KR" dirty="0" smtClean="0"/>
              <a:t> </a:t>
            </a:r>
            <a:r>
              <a:rPr lang="ko-KR" altLang="en-US" dirty="0" smtClean="0"/>
              <a:t>관리</a:t>
            </a:r>
            <a:endParaRPr lang="en-US" altLang="ko-KR" dirty="0" smtClean="0"/>
          </a:p>
          <a:p>
            <a:r>
              <a:rPr lang="en-US" altLang="ko-KR" dirty="0" err="1" smtClean="0"/>
              <a:t>Civitai</a:t>
            </a:r>
            <a:r>
              <a:rPr lang="en-US" altLang="ko-KR" dirty="0" smtClean="0"/>
              <a:t> Helper - </a:t>
            </a:r>
            <a:r>
              <a:rPr lang="ko-KR" altLang="en-US" dirty="0" err="1" smtClean="0"/>
              <a:t>임베딩과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로라에</a:t>
            </a:r>
            <a:r>
              <a:rPr lang="ko-KR" altLang="en-US" dirty="0" smtClean="0"/>
              <a:t> 이미지를 붙여줌</a:t>
            </a:r>
            <a:r>
              <a:rPr lang="en-US" altLang="ko-KR" dirty="0" smtClean="0"/>
              <a:t>. 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9356" y="2222446"/>
            <a:ext cx="4902293" cy="2803767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3479800" y="3067050"/>
            <a:ext cx="1854200" cy="1924050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 smtClean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561145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SAM(Segment Anything Model)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추가</a:t>
            </a:r>
            <a:r>
              <a:rPr lang="en-US" altLang="ko-KR" dirty="0" smtClean="0"/>
              <a:t> </a:t>
            </a:r>
            <a:r>
              <a:rPr lang="ko-KR" altLang="en-US" dirty="0" smtClean="0"/>
              <a:t>확장 설치</a:t>
            </a:r>
            <a:endParaRPr lang="en-US" altLang="ko-KR" dirty="0" smtClean="0"/>
          </a:p>
          <a:p>
            <a:pPr lvl="1"/>
            <a:r>
              <a:rPr lang="en-US" altLang="ko-KR" dirty="0">
                <a:hlinkClick r:id="rId2"/>
              </a:rPr>
              <a:t>https://</a:t>
            </a:r>
            <a:r>
              <a:rPr lang="en-US" altLang="ko-KR" dirty="0" smtClean="0">
                <a:hlinkClick r:id="rId2"/>
              </a:rPr>
              <a:t>github.com/Uminosachi/sd-webui-inpaint-anything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r>
              <a:rPr lang="en-US" altLang="ko-KR" dirty="0" smtClean="0"/>
              <a:t>Segment Anything Model ID model </a:t>
            </a:r>
            <a:r>
              <a:rPr lang="ko-KR" altLang="en-US" dirty="0" smtClean="0"/>
              <a:t>다운로드 하기</a:t>
            </a:r>
            <a:endParaRPr lang="en-US" altLang="ko-KR" dirty="0" smtClean="0"/>
          </a:p>
          <a:p>
            <a:pPr lvl="1"/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2834" y="2120840"/>
            <a:ext cx="7451135" cy="233686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1441450" y="2603500"/>
            <a:ext cx="1352550" cy="393700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 smtClean="0">
              <a:latin typeface="HY동녘B" pitchFamily="18" charset="-127"/>
              <a:ea typeface="HY동녘B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438650" y="2419350"/>
            <a:ext cx="2743200" cy="431800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 smtClean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118872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SAM(Segment Anything Model)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세그먼트 찾기 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err="1" smtClean="0"/>
              <a:t>마크스</a:t>
            </a:r>
            <a:r>
              <a:rPr lang="ko-KR" altLang="en-US" dirty="0" smtClean="0"/>
              <a:t> 생성 하기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425" y="1749285"/>
            <a:ext cx="7169425" cy="3644245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2635250" y="5086350"/>
            <a:ext cx="1968500" cy="307180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 smtClean="0">
              <a:latin typeface="HY동녘B" pitchFamily="18" charset="-127"/>
              <a:ea typeface="HY동녘B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603750" y="4578350"/>
            <a:ext cx="1981200" cy="330200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 smtClean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00558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SAM(Segment Anything Model)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프롬프트 작성 후 </a:t>
            </a:r>
            <a:r>
              <a:rPr lang="en-US" altLang="ko-KR" dirty="0" err="1" smtClean="0"/>
              <a:t>Impainting</a:t>
            </a:r>
            <a:r>
              <a:rPr lang="en-US" altLang="ko-KR" dirty="0" smtClean="0"/>
              <a:t> </a:t>
            </a:r>
            <a:r>
              <a:rPr lang="ko-KR" altLang="en-US" dirty="0" smtClean="0"/>
              <a:t>실행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2595" y="1415916"/>
            <a:ext cx="6020109" cy="5207268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784350" y="2508250"/>
            <a:ext cx="1136650" cy="215900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 smtClean="0">
              <a:latin typeface="HY동녘B" pitchFamily="18" charset="-127"/>
              <a:ea typeface="HY동녘B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565650" y="3492500"/>
            <a:ext cx="2965450" cy="260350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 smtClean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73213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DDSD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설치 </a:t>
            </a:r>
            <a:r>
              <a:rPr lang="ko-KR" altLang="en-US" dirty="0" err="1" smtClean="0"/>
              <a:t>깃허브</a:t>
            </a:r>
            <a:r>
              <a:rPr lang="ko-KR" altLang="en-US" dirty="0" smtClean="0"/>
              <a:t> 주소 </a:t>
            </a:r>
            <a:endParaRPr lang="en-US" altLang="ko-KR" dirty="0" smtClean="0"/>
          </a:p>
          <a:p>
            <a:pPr lvl="1"/>
            <a:r>
              <a:rPr lang="en-US" altLang="ko-KR" dirty="0" smtClean="0">
                <a:hlinkClick r:id="rId2"/>
              </a:rPr>
              <a:t>https</a:t>
            </a:r>
            <a:r>
              <a:rPr lang="en-US" altLang="ko-KR" dirty="0">
                <a:hlinkClick r:id="rId2"/>
              </a:rPr>
              <a:t>://</a:t>
            </a:r>
            <a:r>
              <a:rPr lang="en-US" altLang="ko-KR" dirty="0" smtClean="0">
                <a:hlinkClick r:id="rId2"/>
              </a:rPr>
              <a:t>github.com/NeoGraph-K/sd-webui-ddsd</a:t>
            </a:r>
            <a:endParaRPr lang="en-US" altLang="ko-KR" dirty="0" smtClean="0"/>
          </a:p>
          <a:p>
            <a:r>
              <a:rPr lang="en-US" altLang="ko-KR" dirty="0" smtClean="0"/>
              <a:t> </a:t>
            </a:r>
            <a:r>
              <a:rPr lang="en-US" altLang="ko-KR" dirty="0" err="1"/>
              <a:t>d</a:t>
            </a:r>
            <a:r>
              <a:rPr lang="en-US" altLang="ko-KR" dirty="0" err="1" smtClean="0"/>
              <a:t>dtailer</a:t>
            </a:r>
            <a:r>
              <a:rPr lang="en-US" altLang="ko-KR" dirty="0" smtClean="0"/>
              <a:t>,  </a:t>
            </a:r>
            <a:r>
              <a:rPr lang="en-US" altLang="ko-KR" dirty="0" err="1" smtClean="0"/>
              <a:t>adtailer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SAM </a:t>
            </a:r>
            <a:r>
              <a:rPr lang="ko-KR" altLang="en-US" dirty="0" smtClean="0"/>
              <a:t>을 합쳐서 다양한 세그먼트를 자동으로 추적하고 </a:t>
            </a:r>
            <a:r>
              <a:rPr lang="ko-KR" altLang="en-US" dirty="0" err="1" smtClean="0"/>
              <a:t>디테일링을</a:t>
            </a:r>
            <a:r>
              <a:rPr lang="ko-KR" altLang="en-US" dirty="0" smtClean="0"/>
              <a:t> 하게 하는 확장 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ko-KR" altLang="en-US" dirty="0" smtClean="0"/>
              <a:t>작성 예시</a:t>
            </a:r>
            <a:endParaRPr lang="en-US" altLang="ko-KR" dirty="0" smtClean="0"/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7087" y="2108112"/>
            <a:ext cx="3718184" cy="127922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0924" y="3435350"/>
            <a:ext cx="8018688" cy="316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6746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00767" y="545247"/>
            <a:ext cx="2645733" cy="261705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200" y="2574735"/>
            <a:ext cx="5696243" cy="410866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5945" y="654008"/>
            <a:ext cx="2400936" cy="2397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9735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78903" y="256581"/>
            <a:ext cx="6570148" cy="381849"/>
          </a:xfrm>
        </p:spPr>
        <p:txBody>
          <a:bodyPr/>
          <a:lstStyle/>
          <a:p>
            <a:r>
              <a:rPr lang="ko-KR" altLang="en-US" dirty="0" smtClean="0"/>
              <a:t>목차</a:t>
            </a:r>
            <a:endParaRPr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ko-KR" altLang="en-US" b="1" dirty="0" err="1" smtClean="0"/>
              <a:t>스테이블</a:t>
            </a:r>
            <a:r>
              <a:rPr lang="ko-KR" altLang="en-US" b="1" dirty="0" smtClean="0"/>
              <a:t> </a:t>
            </a:r>
            <a:r>
              <a:rPr lang="ko-KR" altLang="en-US" b="1" dirty="0" err="1" smtClean="0"/>
              <a:t>디퓨전</a:t>
            </a:r>
            <a:r>
              <a:rPr lang="ko-KR" altLang="en-US" b="1" dirty="0" smtClean="0"/>
              <a:t> 이란</a:t>
            </a:r>
            <a:endParaRPr lang="en-US" altLang="ko-KR" b="1" dirty="0" smtClean="0"/>
          </a:p>
          <a:p>
            <a:pPr>
              <a:lnSpc>
                <a:spcPct val="150000"/>
              </a:lnSpc>
            </a:pPr>
            <a:r>
              <a:rPr lang="ko-KR" altLang="en-US" b="1" dirty="0" err="1" smtClean="0"/>
              <a:t>아키텍쳐</a:t>
            </a:r>
            <a:endParaRPr lang="en-US" altLang="ko-KR" b="1" dirty="0" smtClean="0"/>
          </a:p>
          <a:p>
            <a:pPr>
              <a:lnSpc>
                <a:spcPct val="150000"/>
              </a:lnSpc>
            </a:pPr>
            <a:r>
              <a:rPr lang="en-US" altLang="ko-KR" b="1" dirty="0" err="1" smtClean="0"/>
              <a:t>WebUI</a:t>
            </a:r>
            <a:r>
              <a:rPr lang="en-US" altLang="ko-KR" b="1" dirty="0" smtClean="0"/>
              <a:t> 1.5.1 </a:t>
            </a:r>
            <a:r>
              <a:rPr lang="ko-KR" altLang="en-US" b="1" dirty="0" smtClean="0"/>
              <a:t>설치</a:t>
            </a:r>
            <a:endParaRPr lang="en-US" altLang="ko-KR" b="1" dirty="0" smtClean="0"/>
          </a:p>
          <a:p>
            <a:pPr>
              <a:lnSpc>
                <a:spcPct val="150000"/>
              </a:lnSpc>
            </a:pPr>
            <a:r>
              <a:rPr lang="en-US" altLang="ko-KR" b="1" dirty="0" err="1" smtClean="0"/>
              <a:t>Dddtailer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적용</a:t>
            </a:r>
            <a:r>
              <a:rPr lang="en-US" altLang="ko-KR" b="1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b="1" dirty="0" smtClean="0"/>
              <a:t>DDSD</a:t>
            </a:r>
          </a:p>
          <a:p>
            <a:pPr>
              <a:lnSpc>
                <a:spcPct val="150000"/>
              </a:lnSpc>
            </a:pPr>
            <a:r>
              <a:rPr lang="en-US" altLang="ko-KR" b="1" dirty="0" smtClean="0"/>
              <a:t>Lora </a:t>
            </a:r>
            <a:r>
              <a:rPr lang="ko-KR" altLang="en-US" b="1" dirty="0" smtClean="0"/>
              <a:t>생성</a:t>
            </a:r>
            <a:endParaRPr lang="en-US" altLang="ko-KR" b="1" dirty="0" smtClean="0"/>
          </a:p>
          <a:p>
            <a:pPr>
              <a:lnSpc>
                <a:spcPct val="150000"/>
              </a:lnSpc>
            </a:pPr>
            <a:endParaRPr lang="en-US" altLang="ko-KR" b="1" dirty="0" smtClean="0"/>
          </a:p>
          <a:p>
            <a:pPr>
              <a:lnSpc>
                <a:spcPct val="150000"/>
              </a:lnSpc>
            </a:pPr>
            <a:endParaRPr lang="en-US" altLang="ko-KR" b="1" dirty="0" smtClean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24946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Lora </a:t>
            </a:r>
            <a:r>
              <a:rPr lang="ko-KR" altLang="en-US" dirty="0" smtClean="0"/>
              <a:t>생성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사진 준비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집 파일로 압축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내 구글 드라이브에 저장 </a:t>
            </a:r>
            <a:endParaRPr lang="en-US" altLang="ko-KR" dirty="0" smtClean="0"/>
          </a:p>
          <a:p>
            <a:r>
              <a:rPr lang="ko-KR" altLang="en-US" dirty="0" err="1" smtClean="0"/>
              <a:t>코랩에서</a:t>
            </a:r>
            <a:r>
              <a:rPr lang="ko-KR" altLang="en-US" dirty="0" smtClean="0"/>
              <a:t> 이미지 업로드</a:t>
            </a:r>
            <a:endParaRPr lang="en-US" altLang="ko-KR" dirty="0" smtClean="0">
              <a:hlinkClick r:id="rId2"/>
            </a:endParaRPr>
          </a:p>
          <a:p>
            <a:r>
              <a:rPr lang="en-US" altLang="ko-KR" dirty="0" smtClean="0">
                <a:hlinkClick r:id="rId2"/>
              </a:rPr>
              <a:t>https</a:t>
            </a:r>
            <a:r>
              <a:rPr lang="en-US" altLang="ko-KR" dirty="0">
                <a:hlinkClick r:id="rId2"/>
              </a:rPr>
              <a:t>://</a:t>
            </a:r>
            <a:r>
              <a:rPr lang="en-US" altLang="ko-KR" dirty="0" smtClean="0">
                <a:hlinkClick r:id="rId2"/>
              </a:rPr>
              <a:t>colab.research.google.com/github/Linaqruf/kohya-trainer/blob/main/kohya-LoRA-dreambooth.ipynb#scrollTo=En9UUwGNMRMM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내 </a:t>
            </a:r>
            <a:r>
              <a:rPr lang="ko-KR" altLang="en-US" dirty="0" err="1" smtClean="0"/>
              <a:t>코랩으로</a:t>
            </a:r>
            <a:r>
              <a:rPr lang="ko-KR" altLang="en-US" dirty="0" smtClean="0"/>
              <a:t> 복사한 후에 </a:t>
            </a:r>
            <a:r>
              <a:rPr lang="ko-KR" altLang="en-US" dirty="0" err="1" smtClean="0"/>
              <a:t>코랩에서</a:t>
            </a:r>
            <a:r>
              <a:rPr lang="ko-KR" altLang="en-US" dirty="0" smtClean="0"/>
              <a:t> 안내한 대로 진행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116375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영상 만들기 </a:t>
            </a:r>
            <a:r>
              <a:rPr lang="en-US" altLang="ko-KR" dirty="0" smtClean="0"/>
              <a:t>- temporal kit + </a:t>
            </a:r>
            <a:r>
              <a:rPr lang="en-US" altLang="ko-KR" dirty="0" err="1" smtClean="0"/>
              <a:t>Ebsynth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322880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영상 만들기 </a:t>
            </a:r>
            <a:r>
              <a:rPr lang="en-US" altLang="ko-KR" dirty="0" smtClean="0"/>
              <a:t>- </a:t>
            </a:r>
            <a:r>
              <a:rPr lang="ko-KR" altLang="en-US" dirty="0" err="1" smtClean="0"/>
              <a:t>카이버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LeiaPix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MyHeritage</a:t>
            </a:r>
            <a:r>
              <a:rPr lang="en-US" altLang="ko-KR" dirty="0" smtClean="0"/>
              <a:t>,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kaiber</a:t>
            </a:r>
            <a:r>
              <a:rPr lang="en-US" altLang="ko-KR" dirty="0"/>
              <a:t> : </a:t>
            </a:r>
            <a:r>
              <a:rPr lang="en-US" altLang="ko-KR" dirty="0">
                <a:hlinkClick r:id="rId2"/>
              </a:rPr>
              <a:t>https://kaiber.ai/</a:t>
            </a:r>
            <a:r>
              <a:rPr lang="en-US" altLang="ko-KR" dirty="0"/>
              <a:t> </a:t>
            </a:r>
            <a:endParaRPr lang="en-US" altLang="ko-KR" dirty="0" smtClean="0"/>
          </a:p>
          <a:p>
            <a:r>
              <a:rPr lang="en-US" altLang="ko-KR" dirty="0" err="1" smtClean="0"/>
              <a:t>leiapix</a:t>
            </a:r>
            <a:r>
              <a:rPr lang="en-US" altLang="ko-KR" dirty="0" smtClean="0"/>
              <a:t> </a:t>
            </a:r>
            <a:r>
              <a:rPr lang="en-US" altLang="ko-KR" dirty="0"/>
              <a:t>: </a:t>
            </a:r>
            <a:r>
              <a:rPr lang="en-US" altLang="ko-KR" dirty="0">
                <a:hlinkClick r:id="rId3"/>
              </a:rPr>
              <a:t>https://convert.leiapix.com/</a:t>
            </a:r>
            <a:r>
              <a:rPr lang="en-US" altLang="ko-KR" dirty="0"/>
              <a:t> </a:t>
            </a:r>
            <a:endParaRPr lang="en-US" altLang="ko-KR" dirty="0" smtClean="0"/>
          </a:p>
          <a:p>
            <a:r>
              <a:rPr lang="en-US" altLang="ko-KR" dirty="0" err="1" smtClean="0"/>
              <a:t>myheritage</a:t>
            </a:r>
            <a:r>
              <a:rPr lang="en-US" altLang="ko-KR" dirty="0" smtClean="0"/>
              <a:t> </a:t>
            </a:r>
            <a:r>
              <a:rPr lang="en-US" altLang="ko-KR" dirty="0"/>
              <a:t>: </a:t>
            </a:r>
            <a:r>
              <a:rPr lang="en-US" altLang="ko-KR" dirty="0">
                <a:hlinkClick r:id="rId4"/>
              </a:rPr>
              <a:t>https://www.myheritage.co.kr/deep-nos...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664490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리파이너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SDXL</a:t>
            </a:r>
            <a:r>
              <a:rPr lang="ko-KR" altLang="en-US" dirty="0"/>
              <a:t>은 잠재 확산을 위한 전문가 파이프라인의 앙상블 로 </a:t>
            </a:r>
            <a:r>
              <a:rPr lang="ko-KR" altLang="en-US" dirty="0" smtClean="0"/>
              <a:t>구성</a:t>
            </a:r>
            <a:endParaRPr lang="en-US" altLang="ko-KR" dirty="0" smtClean="0"/>
          </a:p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847" y="2446076"/>
            <a:ext cx="7382905" cy="3743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2624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특징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모델 특징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0.9 </a:t>
            </a:r>
            <a:r>
              <a:rPr lang="ko-KR" altLang="en-US" dirty="0" smtClean="0"/>
              <a:t>버전 대비 최고의 개방형 이미지 </a:t>
            </a:r>
            <a:r>
              <a:rPr lang="ko-KR" altLang="en-US" dirty="0" err="1" smtClean="0"/>
              <a:t>생성모델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외부테스트로 수집한 선호도 압도적인 수치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기본 </a:t>
            </a:r>
            <a:r>
              <a:rPr lang="en-US" altLang="ko-KR" dirty="0" smtClean="0"/>
              <a:t>35</a:t>
            </a:r>
            <a:r>
              <a:rPr lang="ko-KR" altLang="en-US" dirty="0" err="1" smtClean="0"/>
              <a:t>억개의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파라미터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피라이너</a:t>
            </a:r>
            <a:r>
              <a:rPr lang="en-US" altLang="ko-KR" dirty="0" smtClean="0"/>
              <a:t>: 66</a:t>
            </a:r>
            <a:r>
              <a:rPr lang="ko-KR" altLang="en-US" dirty="0" err="1" smtClean="0"/>
              <a:t>억개의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파라미터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 smtClean="0"/>
              <a:t>기본 모델에서 삼상 생성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리파이너</a:t>
            </a:r>
            <a:r>
              <a:rPr lang="ko-KR" altLang="en-US" dirty="0" smtClean="0"/>
              <a:t> 모델에서 노이즈 제거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r>
              <a:rPr lang="en-US" altLang="ko-KR" dirty="0" smtClean="0"/>
              <a:t>2</a:t>
            </a:r>
            <a:r>
              <a:rPr lang="ko-KR" altLang="en-US" dirty="0" smtClean="0"/>
              <a:t>단계 </a:t>
            </a:r>
            <a:r>
              <a:rPr lang="ko-KR" altLang="en-US" dirty="0" err="1" smtClean="0"/>
              <a:t>아키텍쳐로</a:t>
            </a:r>
            <a:r>
              <a:rPr lang="ko-KR" altLang="en-US" dirty="0" smtClean="0"/>
              <a:t> 자원 소모 낮추고 안정적인 이미지 생성</a:t>
            </a:r>
            <a:endParaRPr lang="en-US" altLang="ko-KR" dirty="0" smtClean="0"/>
          </a:p>
          <a:p>
            <a:r>
              <a:rPr lang="ko-KR" altLang="en-US" dirty="0" smtClean="0"/>
              <a:t>생성된 이미지 특징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적은 수의 키워드들로 아름다운 이미지 생성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자주 사용하는 키워드 기본 탑재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The Red Square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red</a:t>
            </a:r>
            <a:r>
              <a:rPr lang="ko-KR" altLang="en-US" dirty="0" smtClean="0"/>
              <a:t> </a:t>
            </a:r>
            <a:r>
              <a:rPr lang="en-US" altLang="ko-KR" dirty="0" smtClean="0"/>
              <a:t>square </a:t>
            </a:r>
            <a:r>
              <a:rPr lang="ko-KR" altLang="en-US" dirty="0" smtClean="0"/>
              <a:t>차이 이해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개념의 뉘앙스를 이해함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포토리얼리즘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모델 고유의 느낌 없이 독특한 이미지 생성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1024 </a:t>
            </a:r>
            <a:r>
              <a:rPr lang="ko-KR" altLang="en-US" dirty="0" smtClean="0"/>
              <a:t>해상도와 </a:t>
            </a:r>
            <a:r>
              <a:rPr lang="ko-KR" altLang="en-US" dirty="0" err="1" smtClean="0"/>
              <a:t>명암대비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조명효과</a:t>
            </a:r>
            <a:endParaRPr lang="en-US" altLang="ko-KR" dirty="0"/>
          </a:p>
          <a:p>
            <a:pPr lvl="1"/>
            <a:r>
              <a:rPr lang="ko-KR" altLang="en-US" dirty="0" smtClean="0"/>
              <a:t>구성이 어려운 부분도 생성 가능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7528" y="711106"/>
            <a:ext cx="2477203" cy="2171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8133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파인튜닝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이미지 </a:t>
            </a:r>
            <a:r>
              <a:rPr lang="ko-KR" altLang="en-US" dirty="0" err="1" smtClean="0"/>
              <a:t>제어기수</a:t>
            </a:r>
            <a:r>
              <a:rPr lang="en-US" altLang="ko-KR" dirty="0" smtClean="0"/>
              <a:t>(SDXL)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 smtClean="0"/>
              <a:t>Git</a:t>
            </a:r>
            <a:r>
              <a:rPr lang="en-US" altLang="ko-KR" dirty="0" smtClean="0"/>
              <a:t> </a:t>
            </a:r>
            <a:r>
              <a:rPr lang="ko-KR" altLang="en-US" dirty="0" smtClean="0"/>
              <a:t>설치</a:t>
            </a:r>
            <a:endParaRPr lang="en-US" altLang="ko-KR" dirty="0" smtClean="0"/>
          </a:p>
          <a:p>
            <a:pPr lvl="1"/>
            <a:r>
              <a:rPr lang="en-US" altLang="ko-KR" dirty="0"/>
              <a:t>https://git-scm.com/downloads</a:t>
            </a:r>
          </a:p>
          <a:p>
            <a:r>
              <a:rPr lang="en-US" altLang="ko-KR" dirty="0" err="1" smtClean="0"/>
              <a:t>Git</a:t>
            </a:r>
            <a:r>
              <a:rPr lang="en-US" altLang="ko-KR" dirty="0" smtClean="0"/>
              <a:t> </a:t>
            </a:r>
            <a:r>
              <a:rPr lang="ko-KR" altLang="en-US" dirty="0" smtClean="0"/>
              <a:t>소스 다운 로드 </a:t>
            </a:r>
            <a:endParaRPr lang="en-US" altLang="ko-KR" dirty="0" smtClean="0"/>
          </a:p>
          <a:p>
            <a:pPr lvl="1"/>
            <a:r>
              <a:rPr lang="en-US" altLang="ko-KR" dirty="0">
                <a:hlinkClick r:id="rId2"/>
              </a:rPr>
              <a:t>https://github.com/AUTOMATIC1111/stable-diffusion-webui</a:t>
            </a:r>
            <a:r>
              <a:rPr lang="en-US" altLang="ko-KR" dirty="0" smtClean="0">
                <a:hlinkClick r:id="rId2"/>
              </a:rPr>
              <a:t>/</a:t>
            </a:r>
            <a:endParaRPr lang="en-US" altLang="ko-KR" dirty="0" smtClean="0"/>
          </a:p>
          <a:p>
            <a:r>
              <a:rPr lang="ko-KR" altLang="en-US" dirty="0" err="1" smtClean="0"/>
              <a:t>리파이너</a:t>
            </a:r>
            <a:r>
              <a:rPr lang="ko-KR" altLang="en-US" dirty="0" smtClean="0"/>
              <a:t> 모델 </a:t>
            </a:r>
            <a:endParaRPr lang="en-US" altLang="ko-KR" dirty="0" smtClean="0"/>
          </a:p>
          <a:p>
            <a:pPr lvl="1"/>
            <a:r>
              <a:rPr lang="en-US" altLang="ko-KR" dirty="0">
                <a:hlinkClick r:id="rId3"/>
              </a:rPr>
              <a:t>https://</a:t>
            </a:r>
            <a:r>
              <a:rPr lang="en-US" altLang="ko-KR" dirty="0" smtClean="0">
                <a:hlinkClick r:id="rId3"/>
              </a:rPr>
              <a:t>huggingface.co/stabilityai/stable-diffusion-xl-refiner-1.0/tree/main</a:t>
            </a:r>
            <a:endParaRPr lang="en-US" altLang="ko-KR" dirty="0" smtClean="0"/>
          </a:p>
          <a:p>
            <a:r>
              <a:rPr lang="ko-KR" altLang="en-US" dirty="0" smtClean="0"/>
              <a:t>베이스 모델</a:t>
            </a:r>
            <a:endParaRPr lang="en-US" altLang="ko-KR" dirty="0" smtClean="0"/>
          </a:p>
          <a:p>
            <a:pPr lvl="1"/>
            <a:r>
              <a:rPr lang="en-US" altLang="ko-KR" dirty="0">
                <a:hlinkClick r:id="rId4"/>
              </a:rPr>
              <a:t>https://</a:t>
            </a:r>
            <a:r>
              <a:rPr lang="en-US" altLang="ko-KR" dirty="0" smtClean="0">
                <a:hlinkClick r:id="rId4"/>
              </a:rPr>
              <a:t>huggingface.co/stabilityai/stable-diffusion-xl-base-1.0/tree/main</a:t>
            </a:r>
            <a:endParaRPr lang="en-US" altLang="ko-KR" dirty="0" smtClean="0"/>
          </a:p>
          <a:p>
            <a:r>
              <a:rPr lang="en-US" altLang="ko-KR" dirty="0" err="1" smtClean="0"/>
              <a:t>Vae</a:t>
            </a:r>
            <a:r>
              <a:rPr lang="en-US" altLang="ko-KR" dirty="0" smtClean="0"/>
              <a:t> </a:t>
            </a:r>
            <a:r>
              <a:rPr lang="ko-KR" altLang="en-US" dirty="0" smtClean="0"/>
              <a:t>모델 </a:t>
            </a:r>
            <a:endParaRPr lang="en-US" altLang="ko-KR" dirty="0" smtClean="0"/>
          </a:p>
          <a:p>
            <a:pPr lvl="1"/>
            <a:r>
              <a:rPr lang="en-US" altLang="ko-KR" dirty="0">
                <a:hlinkClick r:id="rId5"/>
              </a:rPr>
              <a:t>https://</a:t>
            </a:r>
            <a:r>
              <a:rPr lang="en-US" altLang="ko-KR" dirty="0" smtClean="0">
                <a:hlinkClick r:id="rId5"/>
              </a:rPr>
              <a:t>huggingface.co/stabilityai/sdxl-vae/tree/main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587793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시작하기 전에</a:t>
            </a:r>
            <a:endParaRPr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1800" b="1" dirty="0" smtClean="0">
                <a:solidFill>
                  <a:srgbClr val="FF0000"/>
                </a:solidFill>
              </a:rPr>
              <a:t>[</a:t>
            </a:r>
            <a:r>
              <a:rPr lang="ko-KR" altLang="en-US" sz="1800" b="1" dirty="0" smtClean="0">
                <a:solidFill>
                  <a:srgbClr val="FF0000"/>
                </a:solidFill>
              </a:rPr>
              <a:t>핵심 키워드</a:t>
            </a:r>
            <a:r>
              <a:rPr lang="en-US" altLang="ko-KR" sz="1800" b="1" dirty="0" smtClean="0">
                <a:solidFill>
                  <a:srgbClr val="FF0000"/>
                </a:solidFill>
              </a:rPr>
              <a:t>] </a:t>
            </a:r>
            <a:r>
              <a:rPr lang="ko-KR" altLang="en-US" sz="1800" dirty="0" smtClean="0"/>
              <a:t>텍스트 에디터</a:t>
            </a:r>
            <a:r>
              <a:rPr lang="en-US" altLang="ko-KR" sz="1800" dirty="0" smtClean="0"/>
              <a:t>, </a:t>
            </a:r>
            <a:r>
              <a:rPr lang="ko-KR" altLang="en-US" sz="1800" dirty="0" smtClean="0"/>
              <a:t>파이썬 인터프리터</a:t>
            </a:r>
            <a:r>
              <a:rPr lang="en-US" altLang="ko-KR" sz="1800" dirty="0" smtClean="0"/>
              <a:t>, </a:t>
            </a:r>
            <a:r>
              <a:rPr lang="ko-KR" altLang="en-US" sz="1800" dirty="0" smtClean="0"/>
              <a:t>인터렉티브</a:t>
            </a:r>
            <a:r>
              <a:rPr lang="en-US" altLang="ko-KR" sz="1800" dirty="0" smtClean="0"/>
              <a:t>, </a:t>
            </a:r>
            <a:r>
              <a:rPr lang="en-US" altLang="ko-KR" sz="1800" dirty="0" smtClean="0">
                <a:latin typeface="+mn-ea"/>
              </a:rPr>
              <a:t>python</a:t>
            </a:r>
            <a:r>
              <a:rPr lang="en-US" altLang="ko-KR" sz="1800" dirty="0" smtClean="0"/>
              <a:t> </a:t>
            </a:r>
            <a:r>
              <a:rPr lang="ko-KR" altLang="en-US" sz="1800" dirty="0" smtClean="0"/>
              <a:t>명령어</a:t>
            </a:r>
            <a:endParaRPr lang="en-US" altLang="ko-KR" sz="1800" dirty="0" smtClean="0"/>
          </a:p>
          <a:p>
            <a:pPr marL="0" indent="0">
              <a:buNone/>
            </a:pPr>
            <a:endParaRPr lang="en-US" altLang="ko-KR" sz="1800" dirty="0"/>
          </a:p>
          <a:p>
            <a:pPr marL="0" indent="0">
              <a:buNone/>
            </a:pPr>
            <a:r>
              <a:rPr lang="en-US" altLang="ko-KR" sz="1800" b="1" dirty="0" smtClean="0">
                <a:solidFill>
                  <a:srgbClr val="FF0000"/>
                </a:solidFill>
              </a:rPr>
              <a:t>[</a:t>
            </a:r>
            <a:r>
              <a:rPr lang="ko-KR" altLang="en-US" sz="1800" b="1" dirty="0" smtClean="0">
                <a:solidFill>
                  <a:srgbClr val="FF0000"/>
                </a:solidFill>
              </a:rPr>
              <a:t>핵심 포인트</a:t>
            </a:r>
            <a:r>
              <a:rPr lang="en-US" altLang="ko-KR" sz="1800" b="1" dirty="0" smtClean="0">
                <a:solidFill>
                  <a:srgbClr val="FF0000"/>
                </a:solidFill>
              </a:rPr>
              <a:t>] </a:t>
            </a:r>
            <a:r>
              <a:rPr lang="ko-KR" altLang="en-US" sz="1800" dirty="0" err="1" smtClean="0"/>
              <a:t>스테이블</a:t>
            </a:r>
            <a:r>
              <a:rPr lang="ko-KR" altLang="en-US" sz="1800" dirty="0" smtClean="0"/>
              <a:t> </a:t>
            </a:r>
            <a:r>
              <a:rPr lang="ko-KR" altLang="en-US" sz="1800" dirty="0" err="1" smtClean="0"/>
              <a:t>디퓨전</a:t>
            </a:r>
            <a:r>
              <a:rPr lang="ko-KR" altLang="en-US" sz="1800" dirty="0" smtClean="0"/>
              <a:t> 설치 방법과 사용법을 알아본다</a:t>
            </a:r>
            <a:r>
              <a:rPr lang="en-US" altLang="ko-KR" sz="1800" dirty="0" smtClean="0"/>
              <a:t>..</a:t>
            </a:r>
          </a:p>
        </p:txBody>
      </p:sp>
    </p:spTree>
    <p:extLst>
      <p:ext uri="{BB962C8B-B14F-4D97-AF65-F5344CB8AC3E}">
        <p14:creationId xmlns:p14="http://schemas.microsoft.com/office/powerpoint/2010/main" val="1492960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b="1" dirty="0" err="1"/>
              <a:t>스테이블</a:t>
            </a:r>
            <a:r>
              <a:rPr lang="ko-KR" altLang="en-US" b="1" dirty="0"/>
              <a:t> </a:t>
            </a:r>
            <a:r>
              <a:rPr lang="ko-KR" altLang="en-US" b="1" dirty="0" err="1"/>
              <a:t>디퓨전</a:t>
            </a:r>
            <a:r>
              <a:rPr lang="ko-KR" altLang="en-US" b="1" dirty="0"/>
              <a:t> 이란</a:t>
            </a:r>
            <a:endParaRPr lang="en-US" altLang="ko-KR" b="1" dirty="0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ko-KR" altLang="en-US" dirty="0" err="1" smtClean="0">
                <a:solidFill>
                  <a:srgbClr val="C00000"/>
                </a:solidFill>
              </a:rPr>
              <a:t>스테이블</a:t>
            </a:r>
            <a:r>
              <a:rPr lang="ko-KR" altLang="en-US" dirty="0" smtClean="0">
                <a:solidFill>
                  <a:srgbClr val="C00000"/>
                </a:solidFill>
              </a:rPr>
              <a:t> </a:t>
            </a:r>
            <a:r>
              <a:rPr lang="ko-KR" altLang="en-US" dirty="0" err="1" smtClean="0">
                <a:solidFill>
                  <a:srgbClr val="C00000"/>
                </a:solidFill>
              </a:rPr>
              <a:t>디퓨전</a:t>
            </a:r>
            <a:endParaRPr lang="en-US" altLang="ko-KR" dirty="0" smtClean="0">
              <a:solidFill>
                <a:srgbClr val="C00000"/>
              </a:solidFill>
            </a:endParaRPr>
          </a:p>
          <a:p>
            <a:pPr lvl="1">
              <a:lnSpc>
                <a:spcPct val="150000"/>
              </a:lnSpc>
            </a:pPr>
            <a:r>
              <a:rPr lang="ko-KR" altLang="en-US" b="1" dirty="0" err="1" smtClean="0"/>
              <a:t>스테이블</a:t>
            </a:r>
            <a:r>
              <a:rPr lang="ko-KR" altLang="en-US" b="1" dirty="0" smtClean="0"/>
              <a:t> </a:t>
            </a:r>
            <a:r>
              <a:rPr lang="ko-KR" altLang="en-US" b="1" dirty="0" err="1"/>
              <a:t>디퓨전</a:t>
            </a:r>
            <a:r>
              <a:rPr lang="en-US" altLang="ko-KR" dirty="0"/>
              <a:t>(Stable Diffusion)</a:t>
            </a:r>
            <a:r>
              <a:rPr lang="ko-KR" altLang="en-US" dirty="0"/>
              <a:t>은 </a:t>
            </a:r>
            <a:r>
              <a:rPr lang="en-US" altLang="ko-KR" dirty="0"/>
              <a:t>2022</a:t>
            </a:r>
            <a:r>
              <a:rPr lang="ko-KR" altLang="en-US" dirty="0"/>
              <a:t>년에 출시된 딥 러닝</a:t>
            </a:r>
            <a:r>
              <a:rPr lang="en-US" altLang="ko-KR" dirty="0"/>
              <a:t>, </a:t>
            </a:r>
            <a:r>
              <a:rPr lang="ko-KR" altLang="en-US" dirty="0"/>
              <a:t>텍스트</a:t>
            </a:r>
            <a:r>
              <a:rPr lang="en-US" altLang="ko-KR" dirty="0"/>
              <a:t>-</a:t>
            </a:r>
            <a:r>
              <a:rPr lang="ko-KR" altLang="en-US" dirty="0"/>
              <a:t>이미지 </a:t>
            </a:r>
            <a:r>
              <a:rPr lang="ko-KR" altLang="en-US" dirty="0" smtClean="0"/>
              <a:t>모델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err="1" smtClean="0"/>
              <a:t>스타트업</a:t>
            </a:r>
            <a:r>
              <a:rPr lang="ko-KR" altLang="en-US" dirty="0" smtClean="0"/>
              <a:t> </a:t>
            </a:r>
            <a:r>
              <a:rPr lang="ko-KR" altLang="en-US" dirty="0" err="1"/>
              <a:t>스태빌리티</a:t>
            </a:r>
            <a:r>
              <a:rPr lang="ko-KR" altLang="en-US" dirty="0"/>
              <a:t> </a:t>
            </a:r>
            <a:r>
              <a:rPr lang="en-US" altLang="ko-KR" dirty="0"/>
              <a:t>AI(Stability AI)</a:t>
            </a:r>
            <a:r>
              <a:rPr lang="ko-KR" altLang="en-US" dirty="0"/>
              <a:t>가 여러 학술 연구원 및 비영리 단체와 공동으로 </a:t>
            </a:r>
            <a:r>
              <a:rPr lang="ko-KR" altLang="en-US" dirty="0" smtClean="0"/>
              <a:t>개발</a:t>
            </a:r>
            <a:endParaRPr lang="en-US" altLang="ko-KR" dirty="0" smtClean="0">
              <a:solidFill>
                <a:srgbClr val="C00000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dirty="0" smtClean="0">
                <a:solidFill>
                  <a:srgbClr val="C00000"/>
                </a:solidFill>
              </a:rPr>
              <a:t>모델</a:t>
            </a:r>
            <a:endParaRPr lang="en-US" altLang="ko-KR" dirty="0" smtClean="0">
              <a:solidFill>
                <a:srgbClr val="C00000"/>
              </a:solidFill>
            </a:endParaRPr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심층 생성 신경망의 일종인 </a:t>
            </a:r>
            <a:r>
              <a:rPr lang="ko-KR" altLang="en-US" dirty="0" smtClean="0">
                <a:solidFill>
                  <a:srgbClr val="FF0000"/>
                </a:solidFill>
              </a:rPr>
              <a:t>잠재 확산 모델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모델 및 가중치가 공개됨</a:t>
            </a:r>
            <a:r>
              <a:rPr lang="en-US" altLang="ko-KR" dirty="0" smtClean="0"/>
              <a:t>. (</a:t>
            </a:r>
            <a:r>
              <a:rPr lang="ko-KR" altLang="en-US" dirty="0" smtClean="0"/>
              <a:t>기존의 </a:t>
            </a:r>
            <a:r>
              <a:rPr lang="ko-KR" altLang="en-US" dirty="0" err="1" smtClean="0"/>
              <a:t>클라우드</a:t>
            </a:r>
            <a:r>
              <a:rPr lang="ko-KR" altLang="en-US" dirty="0" smtClean="0"/>
              <a:t> 서비스만 가능한 </a:t>
            </a:r>
            <a:r>
              <a:rPr lang="en-US" altLang="ko-KR" dirty="0" smtClean="0"/>
              <a:t>DALL-E, </a:t>
            </a:r>
            <a:r>
              <a:rPr lang="en-US" altLang="ko-KR" dirty="0" err="1" smtClean="0"/>
              <a:t>Midjourney</a:t>
            </a:r>
            <a:r>
              <a:rPr lang="en-US" altLang="ko-KR" dirty="0" smtClean="0"/>
              <a:t> </a:t>
            </a:r>
            <a:r>
              <a:rPr lang="ko-KR" altLang="en-US" dirty="0" smtClean="0"/>
              <a:t>와 차별화 됨</a:t>
            </a:r>
            <a:r>
              <a:rPr lang="en-US" altLang="ko-KR" dirty="0" smtClean="0"/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dirty="0" smtClean="0">
                <a:solidFill>
                  <a:srgbClr val="C00000"/>
                </a:solidFill>
              </a:rPr>
              <a:t>버전</a:t>
            </a:r>
            <a:endParaRPr lang="en-US" altLang="ko-KR" dirty="0" smtClean="0">
              <a:solidFill>
                <a:srgbClr val="C00000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altLang="ko-KR" dirty="0" smtClean="0"/>
              <a:t>22/8/22 </a:t>
            </a:r>
            <a:r>
              <a:rPr lang="ko-KR" altLang="en-US" dirty="0" smtClean="0"/>
              <a:t>일 </a:t>
            </a:r>
            <a:r>
              <a:rPr lang="en-US" altLang="ko-KR" dirty="0" smtClean="0"/>
              <a:t>1.0 </a:t>
            </a:r>
            <a:r>
              <a:rPr lang="ko-KR" altLang="en-US" dirty="0" smtClean="0"/>
              <a:t>버전 출시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en-US" altLang="ko-KR" dirty="0" smtClean="0"/>
              <a:t>22/11/24 </a:t>
            </a:r>
            <a:r>
              <a:rPr lang="ko-KR" altLang="en-US" dirty="0" smtClean="0"/>
              <a:t>일 </a:t>
            </a:r>
            <a:r>
              <a:rPr lang="en-US" altLang="ko-KR" dirty="0" smtClean="0"/>
              <a:t>2.0 </a:t>
            </a:r>
            <a:r>
              <a:rPr lang="ko-KR" altLang="en-US" dirty="0" smtClean="0"/>
              <a:t>버전 발표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음악 생성 기능 동영상 생성 기능 등도 추가 지원 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en-US" altLang="ko-KR" dirty="0" smtClean="0"/>
              <a:t>SDXL 1.0 </a:t>
            </a:r>
            <a:r>
              <a:rPr lang="ko-KR" altLang="en-US" dirty="0" smtClean="0"/>
              <a:t>버전 출시 </a:t>
            </a:r>
            <a:r>
              <a:rPr lang="en-US" altLang="ko-KR" dirty="0" smtClean="0"/>
              <a:t>23/7/27</a:t>
            </a:r>
          </a:p>
          <a:p>
            <a:pPr lvl="1">
              <a:lnSpc>
                <a:spcPct val="150000"/>
              </a:lnSpc>
            </a:pPr>
            <a:endParaRPr lang="en-US" altLang="ko-KR" dirty="0" smtClean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2078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WebUI</a:t>
            </a:r>
            <a:r>
              <a:rPr lang="en-US" altLang="ko-KR" dirty="0"/>
              <a:t> </a:t>
            </a:r>
            <a:r>
              <a:rPr lang="en-US" altLang="ko-KR" dirty="0" smtClean="0"/>
              <a:t>1.5.1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Git</a:t>
            </a:r>
            <a:r>
              <a:rPr lang="en-US" altLang="ko-KR" dirty="0"/>
              <a:t> </a:t>
            </a:r>
            <a:r>
              <a:rPr lang="ko-KR" altLang="en-US" dirty="0"/>
              <a:t>설치</a:t>
            </a:r>
            <a:endParaRPr lang="en-US" altLang="ko-KR" dirty="0"/>
          </a:p>
          <a:p>
            <a:pPr lvl="1"/>
            <a:r>
              <a:rPr lang="en-US" altLang="ko-KR" dirty="0"/>
              <a:t>https://git-scm.com/downloads</a:t>
            </a:r>
          </a:p>
          <a:p>
            <a:r>
              <a:rPr lang="en-US" altLang="ko-KR" dirty="0" err="1"/>
              <a:t>Git</a:t>
            </a:r>
            <a:r>
              <a:rPr lang="en-US" altLang="ko-KR" dirty="0"/>
              <a:t> </a:t>
            </a:r>
            <a:r>
              <a:rPr lang="ko-KR" altLang="en-US" dirty="0"/>
              <a:t>소스 다운 로드 </a:t>
            </a:r>
            <a:endParaRPr lang="en-US" altLang="ko-KR" dirty="0"/>
          </a:p>
          <a:p>
            <a:pPr lvl="1"/>
            <a:r>
              <a:rPr lang="en-US" altLang="ko-KR" dirty="0">
                <a:hlinkClick r:id="rId2"/>
              </a:rPr>
              <a:t>https://github.com/AUTOMATIC1111/stable-diffusion-webui/</a:t>
            </a:r>
            <a:endParaRPr lang="en-US" altLang="ko-KR" dirty="0"/>
          </a:p>
          <a:p>
            <a:r>
              <a:rPr lang="ko-KR" altLang="en-US" dirty="0" err="1" smtClean="0"/>
              <a:t>파이썬</a:t>
            </a:r>
            <a:r>
              <a:rPr lang="ko-KR" altLang="en-US" dirty="0" smtClean="0"/>
              <a:t> 설치 </a:t>
            </a:r>
            <a:r>
              <a:rPr lang="en-US" altLang="ko-KR" dirty="0" smtClean="0"/>
              <a:t>3.10.3</a:t>
            </a:r>
          </a:p>
          <a:p>
            <a:pPr lvl="1"/>
            <a:r>
              <a:rPr lang="en-US" altLang="ko-KR" dirty="0"/>
              <a:t>https://</a:t>
            </a:r>
            <a:r>
              <a:rPr lang="en-US" altLang="ko-KR" dirty="0" smtClean="0"/>
              <a:t>www.python.org/downloads/release/python-3103/</a:t>
            </a:r>
          </a:p>
          <a:p>
            <a:r>
              <a:rPr lang="ko-KR" altLang="en-US" dirty="0" err="1" smtClean="0"/>
              <a:t>디퓨전</a:t>
            </a:r>
            <a:r>
              <a:rPr lang="ko-KR" altLang="en-US" dirty="0" smtClean="0"/>
              <a:t> </a:t>
            </a:r>
            <a:r>
              <a:rPr lang="ko-KR" altLang="en-US" dirty="0"/>
              <a:t>모델 받기</a:t>
            </a:r>
            <a:r>
              <a:rPr lang="en-US" altLang="ko-KR" dirty="0"/>
              <a:t>, </a:t>
            </a:r>
            <a:r>
              <a:rPr lang="en-US" altLang="ko-KR" dirty="0" err="1"/>
              <a:t>lora</a:t>
            </a:r>
            <a:r>
              <a:rPr lang="en-US" altLang="ko-KR" dirty="0"/>
              <a:t> </a:t>
            </a:r>
            <a:r>
              <a:rPr lang="ko-KR" altLang="en-US" dirty="0"/>
              <a:t>모델</a:t>
            </a:r>
            <a:r>
              <a:rPr lang="en-US" altLang="ko-KR" dirty="0"/>
              <a:t>, </a:t>
            </a:r>
            <a:r>
              <a:rPr lang="ko-KR" altLang="en-US" dirty="0" err="1"/>
              <a:t>임베딩</a:t>
            </a:r>
            <a:r>
              <a:rPr lang="ko-KR" altLang="en-US" dirty="0"/>
              <a:t> 모델</a:t>
            </a:r>
            <a:r>
              <a:rPr lang="en-US" altLang="ko-KR" dirty="0"/>
              <a:t>, VAE </a:t>
            </a:r>
            <a:r>
              <a:rPr lang="ko-KR" altLang="en-US" dirty="0"/>
              <a:t>모델 받아서 </a:t>
            </a:r>
            <a:r>
              <a:rPr lang="ko-KR" altLang="en-US" dirty="0" smtClean="0"/>
              <a:t>적용</a:t>
            </a:r>
            <a:endParaRPr lang="en-US" altLang="ko-KR" dirty="0" smtClean="0"/>
          </a:p>
          <a:p>
            <a:pPr lvl="1"/>
            <a:r>
              <a:rPr lang="ko-KR" altLang="en-US" dirty="0" err="1" smtClean="0">
                <a:solidFill>
                  <a:srgbClr val="FF0000"/>
                </a:solidFill>
              </a:rPr>
              <a:t>디퓨전모델</a:t>
            </a:r>
            <a:r>
              <a:rPr lang="en-US" altLang="ko-KR" dirty="0" smtClean="0">
                <a:solidFill>
                  <a:srgbClr val="FF0000"/>
                </a:solidFill>
              </a:rPr>
              <a:t>, </a:t>
            </a:r>
            <a:r>
              <a:rPr lang="en-US" altLang="ko-KR" dirty="0" err="1" smtClean="0">
                <a:solidFill>
                  <a:srgbClr val="FF0000"/>
                </a:solidFill>
              </a:rPr>
              <a:t>lora</a:t>
            </a:r>
            <a:r>
              <a:rPr lang="en-US" altLang="ko-KR" dirty="0" smtClean="0">
                <a:solidFill>
                  <a:srgbClr val="FF0000"/>
                </a:solidFill>
              </a:rPr>
              <a:t> </a:t>
            </a:r>
            <a:r>
              <a:rPr lang="ko-KR" altLang="en-US" dirty="0" smtClean="0">
                <a:solidFill>
                  <a:srgbClr val="FF0000"/>
                </a:solidFill>
              </a:rPr>
              <a:t>모델</a:t>
            </a:r>
            <a:r>
              <a:rPr lang="en-US" altLang="ko-KR" dirty="0">
                <a:solidFill>
                  <a:srgbClr val="FF0000"/>
                </a:solidFill>
              </a:rPr>
              <a:t> </a:t>
            </a:r>
            <a:r>
              <a:rPr lang="en-US" altLang="ko-KR" dirty="0" smtClean="0">
                <a:hlinkClick r:id="rId3"/>
              </a:rPr>
              <a:t>https</a:t>
            </a:r>
            <a:r>
              <a:rPr lang="en-US" altLang="ko-KR" dirty="0">
                <a:hlinkClick r:id="rId3"/>
              </a:rPr>
              <a:t>://civitai.com/</a:t>
            </a:r>
            <a:r>
              <a:rPr lang="en-US" altLang="ko-KR" dirty="0"/>
              <a:t> </a:t>
            </a:r>
            <a:r>
              <a:rPr lang="en-US" altLang="ko-KR" dirty="0" smtClean="0"/>
              <a:t> -&gt; </a:t>
            </a:r>
            <a:r>
              <a:rPr lang="ko-KR" altLang="en-US" dirty="0" smtClean="0"/>
              <a:t>검색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Checkpoint </a:t>
            </a:r>
            <a:r>
              <a:rPr lang="ko-KR" altLang="en-US" dirty="0" smtClean="0"/>
              <a:t>모델</a:t>
            </a:r>
            <a:r>
              <a:rPr lang="en-US" altLang="ko-KR" dirty="0" smtClean="0"/>
              <a:t>. Lora </a:t>
            </a:r>
            <a:r>
              <a:rPr lang="ko-KR" altLang="en-US" dirty="0" smtClean="0"/>
              <a:t>모델</a:t>
            </a:r>
            <a:endParaRPr lang="en-US" altLang="ko-KR" dirty="0" smtClean="0"/>
          </a:p>
          <a:p>
            <a:pPr lvl="1"/>
            <a:r>
              <a:rPr lang="ko-KR" altLang="en-US" dirty="0" err="1" smtClean="0">
                <a:solidFill>
                  <a:srgbClr val="FF0000"/>
                </a:solidFill>
              </a:rPr>
              <a:t>임베딩</a:t>
            </a:r>
            <a:r>
              <a:rPr lang="en-US" altLang="ko-KR" dirty="0"/>
              <a:t> </a:t>
            </a:r>
            <a:r>
              <a:rPr lang="en-US" altLang="ko-KR" dirty="0" smtClean="0"/>
              <a:t> </a:t>
            </a:r>
            <a:r>
              <a:rPr lang="en-US" altLang="ko-KR" dirty="0" smtClean="0">
                <a:hlinkClick r:id="rId4"/>
              </a:rPr>
              <a:t>https</a:t>
            </a:r>
            <a:r>
              <a:rPr lang="en-US" altLang="ko-KR" dirty="0">
                <a:hlinkClick r:id="rId4"/>
              </a:rPr>
              <a:t>://huggingface.co</a:t>
            </a:r>
            <a:r>
              <a:rPr lang="en-US" altLang="ko-KR" dirty="0" smtClean="0">
                <a:hlinkClick r:id="rId4"/>
              </a:rPr>
              <a:t>/</a:t>
            </a:r>
            <a:r>
              <a:rPr lang="en-US" altLang="ko-KR" dirty="0" smtClean="0"/>
              <a:t> -&gt; </a:t>
            </a:r>
            <a:r>
              <a:rPr lang="ko-KR" altLang="en-US" dirty="0" smtClean="0"/>
              <a:t>검색  </a:t>
            </a:r>
            <a:endParaRPr lang="en-US" altLang="ko-KR" dirty="0"/>
          </a:p>
          <a:p>
            <a:pPr lvl="2"/>
            <a:r>
              <a:rPr lang="en-US" altLang="ko-KR" dirty="0" smtClean="0"/>
              <a:t>Bad-hands-5.pt</a:t>
            </a:r>
          </a:p>
          <a:p>
            <a:pPr lvl="2"/>
            <a:r>
              <a:rPr lang="en-US" altLang="ko-KR" dirty="0" smtClean="0"/>
              <a:t>NG_DeepNegative_V1_75T.pt</a:t>
            </a:r>
          </a:p>
          <a:p>
            <a:pPr lvl="2"/>
            <a:r>
              <a:rPr lang="en-US" altLang="ko-KR" dirty="0" smtClean="0"/>
              <a:t>ulzzang-6500-v1.1.bin</a:t>
            </a:r>
          </a:p>
          <a:p>
            <a:pPr lvl="2"/>
            <a:r>
              <a:rPr lang="en-US" altLang="ko-KR" dirty="0" smtClean="0"/>
              <a:t>pureerosface_v1.pt</a:t>
            </a:r>
          </a:p>
          <a:p>
            <a:pPr lvl="2"/>
            <a:r>
              <a:rPr lang="en-US" altLang="ko-KR" dirty="0" smtClean="0"/>
              <a:t>charturnerv2.pt</a:t>
            </a:r>
          </a:p>
          <a:p>
            <a:pPr lvl="2"/>
            <a:r>
              <a:rPr lang="en-US" altLang="ko-KR" dirty="0" smtClean="0"/>
              <a:t>Style-Japan.pt</a:t>
            </a:r>
          </a:p>
          <a:p>
            <a:pPr lvl="2"/>
            <a:r>
              <a:rPr lang="en-US" altLang="ko-KR" dirty="0"/>
              <a:t>Style-Italy.pt</a:t>
            </a:r>
            <a:endParaRPr lang="en-US" altLang="ko-KR" dirty="0" smtClean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0228713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WebUI</a:t>
            </a:r>
            <a:r>
              <a:rPr lang="en-US" altLang="ko-KR" dirty="0" smtClean="0"/>
              <a:t> 1.5.1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모델 파일 설치 위치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ko-KR" altLang="en-US" dirty="0" smtClean="0"/>
              <a:t>로라 파일 설치 위치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err="1" smtClean="0"/>
              <a:t>임베딩</a:t>
            </a:r>
            <a:r>
              <a:rPr lang="ko-KR" altLang="en-US" dirty="0" smtClean="0"/>
              <a:t> 파일 설치 위치</a:t>
            </a:r>
            <a:endParaRPr lang="en-US" altLang="ko-KR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6007" y="1311237"/>
            <a:ext cx="6547186" cy="1466925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2387600" y="1365250"/>
            <a:ext cx="3632200" cy="311150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 smtClean="0">
              <a:latin typeface="HY동녘B" pitchFamily="18" charset="-127"/>
              <a:ea typeface="HY동녘B" pitchFamily="18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6007" y="3314657"/>
            <a:ext cx="6547186" cy="1478947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2387600" y="3400755"/>
            <a:ext cx="3632200" cy="311150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 smtClean="0">
              <a:latin typeface="HY동녘B" pitchFamily="18" charset="-127"/>
              <a:ea typeface="HY동녘B" pitchFamily="18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4907" y="5081892"/>
            <a:ext cx="6207311" cy="1615751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2387600" y="5178878"/>
            <a:ext cx="3632200" cy="311150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 smtClean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47584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WebUI</a:t>
            </a:r>
            <a:r>
              <a:rPr lang="en-US" altLang="ko-KR" dirty="0" smtClean="0"/>
              <a:t> </a:t>
            </a:r>
            <a:r>
              <a:rPr lang="ko-KR" altLang="en-US" dirty="0" smtClean="0"/>
              <a:t>실행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C:\stable-diffusion-webui </a:t>
            </a:r>
            <a:r>
              <a:rPr lang="ko-KR" altLang="en-US" dirty="0" smtClean="0"/>
              <a:t>폴더에 들어가서 </a:t>
            </a:r>
            <a:r>
              <a:rPr lang="en-US" altLang="ko-KR" dirty="0" err="1" smtClean="0"/>
              <a:t>cmd</a:t>
            </a:r>
            <a:r>
              <a:rPr lang="en-US" altLang="ko-KR" dirty="0" smtClean="0"/>
              <a:t> 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webui.bat </a:t>
            </a:r>
            <a:r>
              <a:rPr lang="ko-KR" altLang="en-US" dirty="0" smtClean="0"/>
              <a:t>를 실행한다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ko-KR" altLang="en-US" dirty="0" smtClean="0"/>
              <a:t>옵션</a:t>
            </a:r>
            <a:r>
              <a:rPr lang="en-US" altLang="ko-KR" dirty="0" smtClean="0"/>
              <a:t>: web </a:t>
            </a:r>
            <a:r>
              <a:rPr lang="ko-KR" altLang="en-US" dirty="0" smtClean="0"/>
              <a:t>에 </a:t>
            </a:r>
            <a:r>
              <a:rPr lang="ko-KR" altLang="en-US" dirty="0" err="1" smtClean="0"/>
              <a:t>퍼블리쉬를</a:t>
            </a:r>
            <a:r>
              <a:rPr lang="ko-KR" altLang="en-US" dirty="0" smtClean="0"/>
              <a:t> 하려면 </a:t>
            </a:r>
            <a:r>
              <a:rPr lang="en-US" altLang="ko-KR" dirty="0" smtClean="0"/>
              <a:t>--share </a:t>
            </a:r>
            <a:r>
              <a:rPr lang="ko-KR" altLang="en-US" dirty="0" smtClean="0"/>
              <a:t>옵션을 붙인다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7811" y="1526298"/>
            <a:ext cx="5410478" cy="1651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3728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ko-KR" altLang="en-US" dirty="0"/>
              <a:t>확장 </a:t>
            </a:r>
            <a:r>
              <a:rPr lang="ko-KR" altLang="en-US" dirty="0" smtClean="0"/>
              <a:t>설치 </a:t>
            </a:r>
            <a:r>
              <a:rPr lang="en-US" altLang="ko-KR" dirty="0" smtClean="0"/>
              <a:t>- </a:t>
            </a:r>
            <a:r>
              <a:rPr lang="en-US" altLang="ko-KR" dirty="0" err="1" smtClean="0"/>
              <a:t>dddtailer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확장 탭의 </a:t>
            </a:r>
            <a:r>
              <a:rPr lang="en-US" altLang="ko-KR" dirty="0" smtClean="0"/>
              <a:t>install from URL </a:t>
            </a:r>
            <a:r>
              <a:rPr lang="ko-KR" altLang="en-US" dirty="0" smtClean="0"/>
              <a:t>로 설치</a:t>
            </a:r>
            <a:endParaRPr lang="en-US" altLang="ko-KR" dirty="0" smtClean="0"/>
          </a:p>
          <a:p>
            <a:pPr lvl="1"/>
            <a:r>
              <a:rPr lang="en-US" altLang="ko-KR" dirty="0"/>
              <a:t>https://github.com/Bing-su/dddetailer.git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976" y="2158902"/>
            <a:ext cx="6744047" cy="3784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7382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확장 설치 </a:t>
            </a:r>
            <a:r>
              <a:rPr lang="en-US" altLang="ko-KR" dirty="0"/>
              <a:t>- </a:t>
            </a:r>
            <a:r>
              <a:rPr lang="en-US" altLang="ko-KR" dirty="0" err="1"/>
              <a:t>dddtailer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 smtClean="0"/>
              <a:t>WebUI</a:t>
            </a:r>
            <a:r>
              <a:rPr lang="en-US" altLang="ko-KR" dirty="0" smtClean="0"/>
              <a:t> </a:t>
            </a:r>
            <a:r>
              <a:rPr lang="ko-KR" altLang="en-US" dirty="0" smtClean="0"/>
              <a:t>의 확장 위치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err="1" smtClean="0"/>
              <a:t>Dddtailer</a:t>
            </a:r>
            <a:r>
              <a:rPr lang="en-US" altLang="ko-KR" dirty="0" smtClean="0"/>
              <a:t> 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detection </a:t>
            </a:r>
            <a:r>
              <a:rPr lang="ko-KR" altLang="en-US" dirty="0" smtClean="0"/>
              <a:t>을 </a:t>
            </a:r>
            <a:r>
              <a:rPr lang="en-US" altLang="ko-KR" dirty="0" err="1" smtClean="0"/>
              <a:t>opencv</a:t>
            </a:r>
            <a:r>
              <a:rPr lang="en-US" altLang="ko-KR" dirty="0" smtClean="0"/>
              <a:t> </a:t>
            </a:r>
            <a:r>
              <a:rPr lang="ko-KR" altLang="en-US" dirty="0" smtClean="0"/>
              <a:t>로 하고 검출된 영역을 다시 수정 한다</a:t>
            </a:r>
            <a:r>
              <a:rPr lang="en-US" altLang="ko-KR" dirty="0" smtClean="0"/>
              <a:t>. </a:t>
            </a:r>
            <a:endParaRPr lang="en-US" altLang="ko-KR" dirty="0"/>
          </a:p>
          <a:p>
            <a:r>
              <a:rPr lang="ko-KR" altLang="en-US" dirty="0" smtClean="0"/>
              <a:t>이상한 얼굴 수정에 효과적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288" y="1364398"/>
            <a:ext cx="8106512" cy="2390821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7156450" y="2350258"/>
            <a:ext cx="1130300" cy="419100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 smtClean="0">
              <a:latin typeface="HY동녘B" pitchFamily="18" charset="-127"/>
              <a:ea typeface="HY동녘B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254250" y="2711450"/>
            <a:ext cx="1206500" cy="393700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 smtClean="0">
              <a:latin typeface="HY동녘B" pitchFamily="18" charset="-127"/>
              <a:ea typeface="HY동녘B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749300" y="3223809"/>
            <a:ext cx="2457450" cy="412750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 smtClean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19508261"/>
      </p:ext>
    </p:extLst>
  </p:cSld>
  <p:clrMapOvr>
    <a:masterClrMapping/>
  </p:clrMapOvr>
</p:sld>
</file>

<file path=ppt/theme/theme1.xml><?xml version="1.0" encoding="utf-8"?>
<a:theme xmlns:a="http://schemas.openxmlformats.org/drawingml/2006/main" name="바인드소프트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9050">
          <a:solidFill>
            <a:schemeClr val="tx1"/>
          </a:solidFill>
          <a:prstDash val="solid"/>
        </a:ln>
        <a:effectLst/>
      </a:spPr>
      <a:bodyPr wrap="square" rtlCol="0" anchor="ctr" anchorCtr="0">
        <a:noAutofit/>
      </a:bodyPr>
      <a:lstStyle>
        <a:defPPr marL="742950" indent="-742950" algn="ctr">
          <a:defRPr dirty="0" smtClean="0">
            <a:latin typeface="HY동녘B" pitchFamily="18" charset="-127"/>
            <a:ea typeface="HY동녘B" pitchFamily="18" charset="-127"/>
          </a:defRPr>
        </a:defPPr>
      </a:lstStyle>
    </a:spDef>
    <a:lnDef>
      <a:spPr>
        <a:ln w="19050">
          <a:solidFill>
            <a:schemeClr val="tx1"/>
          </a:solidFill>
          <a:headEnd type="none"/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gradFill>
          <a:gsLst>
            <a:gs pos="100000">
              <a:schemeClr val="bg1"/>
            </a:gs>
            <a:gs pos="0">
              <a:schemeClr val="bg1">
                <a:alpha val="0"/>
              </a:schemeClr>
            </a:gs>
          </a:gsLst>
          <a:lin ang="5400000" scaled="0"/>
        </a:gradFill>
      </a:spPr>
      <a:bodyPr vert="horz" lIns="91440" tIns="45720" rIns="91440" bIns="45720" rtlCol="0" anchor="ctr">
        <a:noAutofit/>
      </a:bodyPr>
      <a:lstStyle>
        <a:defPPr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바인드소프트" id="{9F29D461-A87A-4152-BAD6-53B5FC0ADF71}" vid="{A468E1C3-A913-41F0-BB80-6BEB0CCAC86F}"/>
    </a:ext>
  </a:extLst>
</a:theme>
</file>

<file path=ppt/theme/theme2.xml><?xml version="1.0" encoding="utf-8"?>
<a:theme xmlns:a="http://schemas.openxmlformats.org/drawingml/2006/main" name="바인드소프트2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9050">
          <a:solidFill>
            <a:schemeClr val="tx1"/>
          </a:solidFill>
          <a:prstDash val="solid"/>
        </a:ln>
        <a:effectLst/>
      </a:spPr>
      <a:bodyPr wrap="square" rtlCol="0" anchor="ctr" anchorCtr="0">
        <a:noAutofit/>
      </a:bodyPr>
      <a:lstStyle>
        <a:defPPr marL="742950" indent="-742950" algn="ctr">
          <a:defRPr dirty="0" smtClean="0">
            <a:latin typeface="HY동녘B" pitchFamily="18" charset="-127"/>
            <a:ea typeface="HY동녘B" pitchFamily="18" charset="-127"/>
          </a:defRPr>
        </a:defPPr>
      </a:lstStyle>
    </a:spDef>
    <a:lnDef>
      <a:spPr>
        <a:ln w="19050">
          <a:solidFill>
            <a:schemeClr val="tx1"/>
          </a:solidFill>
          <a:headEnd type="none"/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gradFill>
          <a:gsLst>
            <a:gs pos="100000">
              <a:schemeClr val="bg1"/>
            </a:gs>
            <a:gs pos="0">
              <a:schemeClr val="bg1">
                <a:alpha val="0"/>
              </a:schemeClr>
            </a:gs>
          </a:gsLst>
          <a:lin ang="5400000" scaled="0"/>
        </a:gradFill>
      </a:spPr>
      <a:bodyPr vert="horz" lIns="91440" tIns="45720" rIns="91440" bIns="45720" rtlCol="0" anchor="ctr">
        <a:noAutofit/>
      </a:bodyPr>
      <a:lstStyle>
        <a:defPPr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바인드소프트2" id="{87085FA9-0D04-4181-8AC5-B7C7583D2969}" vid="{C3C52578-E702-4600-8D4C-97ACA718E86C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바인드소프트</Template>
  <TotalTime>1182</TotalTime>
  <Words>678</Words>
  <Application>Microsoft Office PowerPoint</Application>
  <PresentationFormat>화면 슬라이드 쇼(4:3)</PresentationFormat>
  <Paragraphs>216</Paragraphs>
  <Slides>25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25</vt:i4>
      </vt:variant>
    </vt:vector>
  </HeadingPairs>
  <TitlesOfParts>
    <vt:vector size="32" baseType="lpstr">
      <vt:lpstr>HY견고딕</vt:lpstr>
      <vt:lpstr>HY동녘B</vt:lpstr>
      <vt:lpstr>맑은 고딕</vt:lpstr>
      <vt:lpstr>Arial</vt:lpstr>
      <vt:lpstr>Wingdings</vt:lpstr>
      <vt:lpstr>바인드소프트</vt:lpstr>
      <vt:lpstr>바인드소프트2</vt:lpstr>
      <vt:lpstr>스테이블 디퓨전</vt:lpstr>
      <vt:lpstr>목차</vt:lpstr>
      <vt:lpstr>시작하기 전에</vt:lpstr>
      <vt:lpstr>스테이블 디퓨전 이란</vt:lpstr>
      <vt:lpstr>WebUI 1.5.1</vt:lpstr>
      <vt:lpstr>WebUI 1.5.1 </vt:lpstr>
      <vt:lpstr>WebUI 실행</vt:lpstr>
      <vt:lpstr> 확장 설치 - dddtailer </vt:lpstr>
      <vt:lpstr>확장 설치 - dddtailer </vt:lpstr>
      <vt:lpstr>확장 설치 - dddtailer </vt:lpstr>
      <vt:lpstr>확장 설치 - controlnet </vt:lpstr>
      <vt:lpstr>확장 설치 - controlnet </vt:lpstr>
      <vt:lpstr>VAE 설치</vt:lpstr>
      <vt:lpstr>A1111-tagcomplete 설치, 다이나믹 프롬프트, etc</vt:lpstr>
      <vt:lpstr>SAM(Segment Anything Model)</vt:lpstr>
      <vt:lpstr>SAM(Segment Anything Model)</vt:lpstr>
      <vt:lpstr>SAM(Segment Anything Model)</vt:lpstr>
      <vt:lpstr>DDSD </vt:lpstr>
      <vt:lpstr>PowerPoint 프레젠테이션</vt:lpstr>
      <vt:lpstr>Lora 생성</vt:lpstr>
      <vt:lpstr>영상 만들기 - temporal kit + Ebsynth</vt:lpstr>
      <vt:lpstr>영상 만들기 - 카이버, LeiaPix, MyHeritage, </vt:lpstr>
      <vt:lpstr>리파이너</vt:lpstr>
      <vt:lpstr>특징</vt:lpstr>
      <vt:lpstr>파인튜닝, 이미지 제어기수(SDXL)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JJA</dc:creator>
  <cp:lastModifiedBy>Sugil</cp:lastModifiedBy>
  <cp:revision>69</cp:revision>
  <dcterms:created xsi:type="dcterms:W3CDTF">2019-06-04T09:17:40Z</dcterms:created>
  <dcterms:modified xsi:type="dcterms:W3CDTF">2023-08-08T08:44:49Z</dcterms:modified>
</cp:coreProperties>
</file>